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5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DFAA-1519-414E-AA7C-9BE812CBA4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52C2-7F63-430E-9D18-DAB496466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</a:t>
            </a:r>
            <a:r>
              <a:rPr lang="ru-RU" sz="31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АСТЕР – КЛАСС</a:t>
            </a:r>
            <a:br>
              <a:rPr lang="ru-RU" sz="31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«ИСПОЛЬЗОВАНИЕ </a:t>
            </a:r>
            <a:r>
              <a:rPr lang="ru-RU" sz="3100" b="1" dirty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МАГНИТНОГО КОНСТРУКТОРА В РАБОТЕ С ДЕТЬМИ ДОШКОЛЬНОГО ВОЗРАСТА»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ПОДГОТОВИЛА ВОСПИТАТЕЛЬ: ИМАНАЛИЕВА  А.С.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 descr="C:\Магнитный конструктор фото\IMG-20200206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93" y="775240"/>
            <a:ext cx="3161178" cy="2864768"/>
          </a:xfrm>
          <a:prstGeom prst="rect">
            <a:avLst/>
          </a:prstGeom>
          <a:noFill/>
        </p:spPr>
      </p:pic>
      <p:pic>
        <p:nvPicPr>
          <p:cNvPr id="19458" name="Picture 2" descr="C:\Магнитный конструктор фото\IMG-20200206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909" y="775240"/>
            <a:ext cx="2776206" cy="2864768"/>
          </a:xfrm>
          <a:prstGeom prst="rect">
            <a:avLst/>
          </a:prstGeom>
          <a:noFill/>
        </p:spPr>
      </p:pic>
      <p:pic>
        <p:nvPicPr>
          <p:cNvPr id="19459" name="Picture 3" descr="C:\Магнитный конструктор фото\IMG-20200206-WA0002.jpg"/>
          <p:cNvPicPr>
            <a:picLocks noChangeAspect="1" noChangeArrowheads="1"/>
          </p:cNvPicPr>
          <p:nvPr/>
        </p:nvPicPr>
        <p:blipFill>
          <a:blip r:embed="rId5" cstate="print"/>
          <a:srcRect b="38208"/>
          <a:stretch>
            <a:fillRect/>
          </a:stretch>
        </p:blipFill>
        <p:spPr bwMode="auto">
          <a:xfrm>
            <a:off x="1799692" y="4288393"/>
            <a:ext cx="5544616" cy="2569607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5799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один-много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5148064" y="-99392"/>
            <a:ext cx="338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Величина:</a:t>
            </a:r>
          </a:p>
          <a:p>
            <a:pPr algn="ctr"/>
            <a:r>
              <a:rPr lang="ru-RU" sz="2400" b="1" dirty="0"/>
              <a:t>м</a:t>
            </a:r>
            <a:r>
              <a:rPr lang="ru-RU" sz="2400" b="1" dirty="0" smtClean="0"/>
              <a:t>аленький - большой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2858" y="349854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Форма:</a:t>
            </a:r>
          </a:p>
          <a:p>
            <a:pPr algn="ctr"/>
            <a:r>
              <a:rPr lang="ru-RU" sz="2400" b="1" dirty="0"/>
              <a:t>к</a:t>
            </a:r>
            <a:r>
              <a:rPr lang="ru-RU" sz="2400" b="1" dirty="0" smtClean="0"/>
              <a:t>убик, кирпич, шар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4726"/>
            <a:ext cx="7560840" cy="622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до 5 лет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неутомимого исследователя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этот период дети с энтузиазмом исследуют окружающую их среду. Окружающие предметы возбуждают их любопытство, и одновременно они стремятся подчинить их себе и контролировать. Развивается символическое мышление, и в целом форма игры представляет творческую или ролевую игру.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Обучающий эффект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Повышается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пальцев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Посредством спонтанной игры улучшается дивергентное мышление, воображение и способность к творчеству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Развивает формообразующие навыки и понимание симметрии, конструкции, стороны и 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5" y="0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 descr="C:\Магнитный конструктор фото\IMG-20200206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1700808"/>
            <a:ext cx="2412268" cy="3216357"/>
          </a:xfrm>
          <a:prstGeom prst="rect">
            <a:avLst/>
          </a:prstGeom>
          <a:noFill/>
        </p:spPr>
      </p:pic>
      <p:pic>
        <p:nvPicPr>
          <p:cNvPr id="17410" name="Picture 2" descr="C:\Магнитный конструктор фото\IMG-20200206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7768" y="332656"/>
            <a:ext cx="3618402" cy="4824536"/>
          </a:xfrm>
          <a:prstGeom prst="rect">
            <a:avLst/>
          </a:prstGeom>
          <a:noFill/>
        </p:spPr>
      </p:pic>
      <p:pic>
        <p:nvPicPr>
          <p:cNvPr id="17413" name="Picture 5" descr="C:\Магнитный конструктор фото\IMG-20200206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712" y="1772816"/>
            <a:ext cx="2376264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013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Количество:</a:t>
            </a:r>
          </a:p>
          <a:p>
            <a:pPr algn="ctr"/>
            <a:r>
              <a:rPr lang="ru-RU" sz="2400" b="1" dirty="0"/>
              <a:t>о</a:t>
            </a:r>
            <a:r>
              <a:rPr lang="ru-RU" sz="2400" b="1" dirty="0" smtClean="0"/>
              <a:t>дин, много, ни одного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528461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Общий признак:</a:t>
            </a:r>
          </a:p>
          <a:p>
            <a:pPr algn="ctr"/>
            <a:r>
              <a:rPr lang="ru-RU" sz="2400" b="1" dirty="0"/>
              <a:t>т</a:t>
            </a:r>
            <a:r>
              <a:rPr lang="ru-RU" sz="2400" b="1" dirty="0" smtClean="0"/>
              <a:t>реугольники, ёлочки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8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C:\Магнитный конструктор фото\IMG-20200206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4752528" cy="3564396"/>
          </a:xfrm>
          <a:prstGeom prst="rect">
            <a:avLst/>
          </a:prstGeom>
          <a:noFill/>
        </p:spPr>
      </p:pic>
      <p:pic>
        <p:nvPicPr>
          <p:cNvPr id="15362" name="Picture 2" descr="C:\Магнитный конструктор фото\IMG-2020020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327" y="404664"/>
            <a:ext cx="3498726" cy="46649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865" y="5589240"/>
            <a:ext cx="760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Величина: </a:t>
            </a:r>
          </a:p>
          <a:p>
            <a:pPr algn="ctr"/>
            <a:r>
              <a:rPr lang="ru-RU" sz="2400" b="1" dirty="0" smtClean="0"/>
              <a:t>высокий/низкий, широкий/узкий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Магнитный конструктор фото\сегодня\IMG-20200210-WA0011.jpg"/>
          <p:cNvPicPr>
            <a:picLocks noChangeAspect="1" noChangeArrowheads="1"/>
          </p:cNvPicPr>
          <p:nvPr/>
        </p:nvPicPr>
        <p:blipFill>
          <a:blip r:embed="rId3" cstate="print"/>
          <a:srcRect t="24925" b="29266"/>
          <a:stretch>
            <a:fillRect/>
          </a:stretch>
        </p:blipFill>
        <p:spPr bwMode="auto">
          <a:xfrm>
            <a:off x="2843808" y="100678"/>
            <a:ext cx="4968552" cy="1707014"/>
          </a:xfrm>
          <a:prstGeom prst="rect">
            <a:avLst/>
          </a:prstGeom>
          <a:noFill/>
        </p:spPr>
      </p:pic>
      <p:pic>
        <p:nvPicPr>
          <p:cNvPr id="2051" name="Picture 3" descr="C:\Магнитный конструктор фото\сегодня\IMG-20200210-WA0022.jpg"/>
          <p:cNvPicPr>
            <a:picLocks noChangeAspect="1" noChangeArrowheads="1"/>
          </p:cNvPicPr>
          <p:nvPr/>
        </p:nvPicPr>
        <p:blipFill>
          <a:blip r:embed="rId4" cstate="print"/>
          <a:srcRect b="9407"/>
          <a:stretch>
            <a:fillRect/>
          </a:stretch>
        </p:blipFill>
        <p:spPr bwMode="auto">
          <a:xfrm>
            <a:off x="251398" y="2503703"/>
            <a:ext cx="5832770" cy="39496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48175" y="100678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Счет до 5. Пользоваться количественным и порядковым счетом.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2503703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Сколько? Который по счету? На котором месте?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Магнитный конструктор фото\IMG-20200206-WA0009.jpg"/>
          <p:cNvPicPr>
            <a:picLocks noChangeAspect="1" noChangeArrowheads="1"/>
          </p:cNvPicPr>
          <p:nvPr/>
        </p:nvPicPr>
        <p:blipFill>
          <a:blip r:embed="rId3" cstate="print"/>
          <a:srcRect t="18945" b="26114"/>
          <a:stretch>
            <a:fillRect/>
          </a:stretch>
        </p:blipFill>
        <p:spPr bwMode="auto">
          <a:xfrm>
            <a:off x="5004048" y="279445"/>
            <a:ext cx="3744416" cy="2501483"/>
          </a:xfrm>
          <a:prstGeom prst="rect">
            <a:avLst/>
          </a:prstGeom>
          <a:noFill/>
        </p:spPr>
      </p:pic>
      <p:pic>
        <p:nvPicPr>
          <p:cNvPr id="27651" name="Picture 3" descr="C:\Магнитный конструктор фото\IMG-20200206-WA0010.jpg"/>
          <p:cNvPicPr>
            <a:picLocks noChangeAspect="1" noChangeArrowheads="1"/>
          </p:cNvPicPr>
          <p:nvPr/>
        </p:nvPicPr>
        <p:blipFill>
          <a:blip r:embed="rId4" cstate="print"/>
          <a:srcRect t="18750" b="25000"/>
          <a:stretch>
            <a:fillRect/>
          </a:stretch>
        </p:blipFill>
        <p:spPr bwMode="auto">
          <a:xfrm>
            <a:off x="251520" y="279445"/>
            <a:ext cx="3744416" cy="2573491"/>
          </a:xfrm>
          <a:prstGeom prst="rect">
            <a:avLst/>
          </a:prstGeom>
          <a:noFill/>
        </p:spPr>
      </p:pic>
      <p:pic>
        <p:nvPicPr>
          <p:cNvPr id="27652" name="Picture 4" descr="C:\Магнитный конструктор фото\IMG-20200206-WA0011.jpg"/>
          <p:cNvPicPr>
            <a:picLocks noChangeAspect="1" noChangeArrowheads="1"/>
          </p:cNvPicPr>
          <p:nvPr/>
        </p:nvPicPr>
        <p:blipFill>
          <a:blip r:embed="rId5" cstate="print"/>
          <a:srcRect b="28880"/>
          <a:stretch>
            <a:fillRect/>
          </a:stretch>
        </p:blipFill>
        <p:spPr bwMode="auto">
          <a:xfrm>
            <a:off x="2151152" y="4293096"/>
            <a:ext cx="4859900" cy="2448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71230" y="2982965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Сравнивать равные( неравные) группы путем приложения и наложения предметов.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" y="15748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Магнитный конструктор фото\IMG-20200206-WA0012.jpg"/>
          <p:cNvPicPr>
            <a:picLocks noChangeAspect="1" noChangeArrowheads="1"/>
          </p:cNvPicPr>
          <p:nvPr/>
        </p:nvPicPr>
        <p:blipFill>
          <a:blip r:embed="rId3" cstate="print"/>
          <a:srcRect t="14323" b="26796"/>
          <a:stretch>
            <a:fillRect/>
          </a:stretch>
        </p:blipFill>
        <p:spPr bwMode="auto">
          <a:xfrm>
            <a:off x="611560" y="2780928"/>
            <a:ext cx="7776864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3487" y="170080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Шар  </a:t>
            </a:r>
            <a:r>
              <a:rPr lang="ru-RU" sz="3200" b="1" dirty="0" err="1" smtClean="0"/>
              <a:t>Прирамида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тетрайдер</a:t>
            </a:r>
            <a:r>
              <a:rPr lang="ru-RU" sz="3200" b="1" dirty="0" smtClean="0"/>
              <a:t>) Куб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-99392"/>
            <a:ext cx="8568952" cy="715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От 5 до 7 лет</a:t>
            </a:r>
          </a:p>
          <a:p>
            <a:pPr algn="ctr">
              <a:lnSpc>
                <a:spcPct val="150000"/>
              </a:lnSpc>
            </a:pPr>
            <a:r>
              <a:rPr lang="ru-RU" sz="2000" b="1" dirty="0"/>
              <a:t>Стадия поведенческой независимости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/>
              <a:t>• Действия ребенка продиктованы его уверенностью в себе, независимостью и достижениями. Способность уникально мыслить и </a:t>
            </a:r>
            <a:r>
              <a:rPr lang="ru-RU" sz="2000" b="1" dirty="0" err="1" smtClean="0"/>
              <a:t>самовыражаться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/>
              <a:t>формируется в это время. В игре ребенок проявляет собственное творчество и оригинальность.</a:t>
            </a:r>
          </a:p>
          <a:p>
            <a:pPr algn="ctr">
              <a:lnSpc>
                <a:spcPct val="150000"/>
              </a:lnSpc>
            </a:pPr>
            <a:r>
              <a:rPr lang="ru-RU" sz="2000" b="1" dirty="0"/>
              <a:t>• Обучающий эффект</a:t>
            </a:r>
          </a:p>
          <a:p>
            <a:pPr algn="ctr">
              <a:lnSpc>
                <a:spcPct val="150000"/>
              </a:lnSpc>
            </a:pPr>
            <a:r>
              <a:rPr lang="ru-RU" sz="2000" b="1" dirty="0"/>
              <a:t>• Осознание таких математических понятий как часть и целое, соответствие и модель.</a:t>
            </a:r>
          </a:p>
          <a:p>
            <a:pPr algn="ctr">
              <a:lnSpc>
                <a:spcPct val="150000"/>
              </a:lnSpc>
            </a:pPr>
            <a:r>
              <a:rPr lang="ru-RU" sz="2000" b="1" dirty="0"/>
              <a:t>• Соотнесение формы и цвета, определение местоположения и ориентации по местоположению (вверх-вниз, вправо-влево) для понимания концепции семиотических взаимосвязей и пространственной ориентации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/>
              <a:t>• Улучшение навыков творчества, решения задач, повышение независимости и уверенности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Магнитный конструктор фото\IMG-20200206-WA0013.jpg"/>
          <p:cNvPicPr>
            <a:picLocks noChangeAspect="1" noChangeArrowheads="1"/>
          </p:cNvPicPr>
          <p:nvPr/>
        </p:nvPicPr>
        <p:blipFill>
          <a:blip r:embed="rId3" cstate="print"/>
          <a:srcRect t="26739" b="39837"/>
          <a:stretch>
            <a:fillRect/>
          </a:stretch>
        </p:blipFill>
        <p:spPr bwMode="auto">
          <a:xfrm>
            <a:off x="1771464" y="2142638"/>
            <a:ext cx="5745088" cy="1440160"/>
          </a:xfrm>
          <a:prstGeom prst="rect">
            <a:avLst/>
          </a:prstGeom>
          <a:noFill/>
        </p:spPr>
      </p:pic>
      <p:pic>
        <p:nvPicPr>
          <p:cNvPr id="3074" name="Picture 2" descr="C:\Магнитный конструктор фото\сегодня\IMG-20200210-WA0015.jpg"/>
          <p:cNvPicPr>
            <a:picLocks noChangeAspect="1" noChangeArrowheads="1"/>
          </p:cNvPicPr>
          <p:nvPr/>
        </p:nvPicPr>
        <p:blipFill>
          <a:blip r:embed="rId4" cstate="print"/>
          <a:srcRect t="24429" b="10904"/>
          <a:stretch>
            <a:fillRect/>
          </a:stretch>
        </p:blipFill>
        <p:spPr bwMode="auto">
          <a:xfrm>
            <a:off x="1231404" y="3947539"/>
            <a:ext cx="6681192" cy="2741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01823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Количество и счет.</a:t>
            </a:r>
          </a:p>
          <a:p>
            <a:pPr algn="ctr"/>
            <a:r>
              <a:rPr lang="ru-RU" sz="2400" b="1" dirty="0" smtClean="0"/>
              <a:t>Совершенствовать умение считать в прямом и обратном порядке(10).</a:t>
            </a:r>
            <a:r>
              <a:rPr lang="en-US" sz="2400" b="1" smtClean="0"/>
              <a:t> </a:t>
            </a:r>
            <a:r>
              <a:rPr lang="ru-RU" sz="2400" b="1" smtClean="0"/>
              <a:t>Совершенствовать </a:t>
            </a:r>
            <a:r>
              <a:rPr lang="ru-RU" sz="2400" b="1" dirty="0" smtClean="0"/>
              <a:t>навыки количественного и порядкового счета  в пределах 10. Познакомить со счетам в пределах 20.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Магнитный конструктор фото\сегодня\IMG-20200210-WA0044.jpg"/>
          <p:cNvPicPr>
            <a:picLocks noChangeAspect="1" noChangeArrowheads="1"/>
          </p:cNvPicPr>
          <p:nvPr/>
        </p:nvPicPr>
        <p:blipFill>
          <a:blip r:embed="rId3" cstate="print"/>
          <a:srcRect b="19426"/>
          <a:stretch>
            <a:fillRect/>
          </a:stretch>
        </p:blipFill>
        <p:spPr bwMode="auto">
          <a:xfrm>
            <a:off x="341554" y="2194724"/>
            <a:ext cx="4376936" cy="2645002"/>
          </a:xfrm>
          <a:prstGeom prst="rect">
            <a:avLst/>
          </a:prstGeom>
          <a:noFill/>
        </p:spPr>
      </p:pic>
      <p:pic>
        <p:nvPicPr>
          <p:cNvPr id="4099" name="Picture 3" descr="C:\Магнитный конструктор фото\сегодня\IMG-20200210-WA0017.jpg"/>
          <p:cNvPicPr>
            <a:picLocks noChangeAspect="1" noChangeArrowheads="1"/>
          </p:cNvPicPr>
          <p:nvPr/>
        </p:nvPicPr>
        <p:blipFill>
          <a:blip r:embed="rId4" cstate="print"/>
          <a:srcRect t="30872" b="36198"/>
          <a:stretch>
            <a:fillRect/>
          </a:stretch>
        </p:blipFill>
        <p:spPr bwMode="auto">
          <a:xfrm>
            <a:off x="323528" y="4839726"/>
            <a:ext cx="4392488" cy="1084832"/>
          </a:xfrm>
          <a:prstGeom prst="rect">
            <a:avLst/>
          </a:prstGeom>
          <a:noFill/>
        </p:spPr>
      </p:pic>
      <p:pic>
        <p:nvPicPr>
          <p:cNvPr id="4100" name="Picture 4" descr="C:\Магнитный конструктор фото\сегодня\IMG-20200210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0093" y="2564904"/>
            <a:ext cx="3957397" cy="29680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2068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Знакомство с математическими знаками.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243512"/>
            <a:ext cx="69127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мотивации,а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предоставить практическую помощь педагогам ДОУ в использовании магнитного конструктора в работе с  детьми.                                                                            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1.Передача  собственного опыта путем прямого и комментированного показа последовательности  действий методов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приемов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форм данной деятельности.                                                                                                               2.Совместная отработка методических подходов и приемов работы с данным видом конструктора.                                                                                 3.Оказание помощи участникам  мастер-класса в определении задач саморазвития и формировании индивидуальной программы самообразования и  самосовершенствования.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Магнитный конструктор фото\сегодня\IMG-20200210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14" y="1735516"/>
            <a:ext cx="4032448" cy="3024336"/>
          </a:xfrm>
          <a:prstGeom prst="rect">
            <a:avLst/>
          </a:prstGeom>
          <a:noFill/>
        </p:spPr>
      </p:pic>
      <p:pic>
        <p:nvPicPr>
          <p:cNvPr id="5123" name="Picture 3" descr="C:\Магнитный конструктор фото\сегодня\IMG-20200210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29178"/>
            <a:ext cx="4040899" cy="3030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4766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ВЕЛИЧИНА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Высокий, ниже,</a:t>
            </a:r>
          </a:p>
          <a:p>
            <a:pPr algn="ctr"/>
            <a:r>
              <a:rPr lang="ru-RU" sz="2400" b="1" dirty="0" smtClean="0"/>
              <a:t>еще ниже </a:t>
            </a:r>
          </a:p>
          <a:p>
            <a:pPr algn="ctr"/>
            <a:r>
              <a:rPr lang="ru-RU" sz="2400" b="1" dirty="0" smtClean="0"/>
              <a:t>(самый низкий).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504453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Большой, меньше, еще меньше (самый маленький).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Магнитный конструктор фото\сегодня\IMG-20200210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186354" cy="3193531"/>
          </a:xfrm>
          <a:prstGeom prst="rect">
            <a:avLst/>
          </a:prstGeom>
          <a:noFill/>
        </p:spPr>
      </p:pic>
      <p:pic>
        <p:nvPicPr>
          <p:cNvPr id="6147" name="Picture 3" descr="C:\Магнитный конструктор фото\сегодня\IMG-20200210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425"/>
            <a:ext cx="3936437" cy="2232248"/>
          </a:xfrm>
          <a:prstGeom prst="rect">
            <a:avLst/>
          </a:prstGeom>
          <a:noFill/>
        </p:spPr>
      </p:pic>
      <p:pic>
        <p:nvPicPr>
          <p:cNvPr id="6148" name="Picture 4" descr="C:\Магнитный конструктор фото\сегодня\IMG-20200210-WA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2388" y="3482206"/>
            <a:ext cx="4232919" cy="22411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4692" y="400262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Делить предметы на части.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29262" y="2445062"/>
            <a:ext cx="314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Знакомство с трапецией.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5838616"/>
            <a:ext cx="353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Ориентировка на листе бумаги.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Магнитный конструктор фото\сегодня\IMG-20200210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512840" cy="3282702"/>
          </a:xfrm>
          <a:prstGeom prst="rect">
            <a:avLst/>
          </a:prstGeom>
          <a:noFill/>
        </p:spPr>
      </p:pic>
      <p:pic>
        <p:nvPicPr>
          <p:cNvPr id="7171" name="Picture 3" descr="C:\Магнитный конструктор фото\сегодня\IMG-20200210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8559" y="2996952"/>
            <a:ext cx="4856989" cy="36427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54335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Называть и показывать элементы геометрических фигур.</a:t>
            </a:r>
          </a:p>
          <a:p>
            <a:pPr algn="ctr"/>
            <a:r>
              <a:rPr lang="ru-RU" sz="2400" b="1" dirty="0" smtClean="0"/>
              <a:t>Вершины, углы, стороны.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69269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Знакомить с геометрическими фигурами.</a:t>
            </a:r>
          </a:p>
          <a:p>
            <a:pPr algn="ctr"/>
            <a:r>
              <a:rPr lang="ru-RU" sz="2400" b="1" dirty="0" smtClean="0"/>
              <a:t> Ромб, пятиугольник, шестиугольник.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17024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cs typeface="Aharoni" pitchFamily="2" charset="-79"/>
              </a:rPr>
              <a:t>Практическая часть.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cs typeface="Aharoni" pitchFamily="2" charset="-79"/>
              </a:rPr>
              <a:t>Для передачи опыта, мы с вами переходим к практической деятельности, и вам надо разделиться на две команды. Придумать название команды. И для разминки головного мозга вспомнить, в каких произведениях дошкольного образования использовали числа.</a:t>
            </a:r>
          </a:p>
          <a:p>
            <a:pPr fontAlgn="base">
              <a:lnSpc>
                <a:spcPct val="150000"/>
              </a:lnSpc>
            </a:pPr>
            <a:r>
              <a:rPr lang="ru-RU" sz="1700" b="1" u="sng" dirty="0" smtClean="0">
                <a:cs typeface="Aharoni" pitchFamily="2" charset="-79"/>
              </a:rPr>
              <a:t>Задания для педагогов.</a:t>
            </a:r>
          </a:p>
          <a:p>
            <a:pPr fontAlgn="base">
              <a:lnSpc>
                <a:spcPct val="150000"/>
              </a:lnSpc>
            </a:pPr>
            <a:r>
              <a:rPr lang="ru-RU" sz="1700" b="1" dirty="0" smtClean="0">
                <a:cs typeface="Aharoni" pitchFamily="2" charset="-79"/>
              </a:rPr>
              <a:t>1.Построить с помощью магнитного конструктора реальные сооружения по схеме. (</a:t>
            </a:r>
            <a:r>
              <a:rPr lang="ru-RU" sz="1700" b="1" dirty="0">
                <a:cs typeface="Aharoni" pitchFamily="2" charset="-79"/>
              </a:rPr>
              <a:t>Д</a:t>
            </a:r>
            <a:r>
              <a:rPr lang="ru-RU" sz="1700" b="1" dirty="0" smtClean="0">
                <a:cs typeface="Aharoni" pitchFamily="2" charset="-79"/>
              </a:rPr>
              <a:t>омик, большой  дом, ракета,  цирк, летающий объект ,машина).</a:t>
            </a:r>
          </a:p>
          <a:p>
            <a:pPr fontAlgn="base">
              <a:lnSpc>
                <a:spcPct val="150000"/>
              </a:lnSpc>
            </a:pPr>
            <a:r>
              <a:rPr lang="ru-RU" sz="1700" b="1" dirty="0" err="1" smtClean="0">
                <a:cs typeface="Aharoni" pitchFamily="2" charset="-79"/>
              </a:rPr>
              <a:t>2.Соревнование</a:t>
            </a:r>
            <a:r>
              <a:rPr lang="ru-RU" sz="1700" b="1" dirty="0" smtClean="0">
                <a:cs typeface="Aharoni" pitchFamily="2" charset="-79"/>
              </a:rPr>
              <a:t> «</a:t>
            </a:r>
            <a:r>
              <a:rPr lang="ru-RU" sz="1700" b="1" dirty="0">
                <a:cs typeface="Aharoni" pitchFamily="2" charset="-79"/>
              </a:rPr>
              <a:t>К</a:t>
            </a:r>
            <a:r>
              <a:rPr lang="ru-RU" sz="1700" b="1" dirty="0" smtClean="0">
                <a:cs typeface="Aharoni" pitchFamily="2" charset="-79"/>
              </a:rPr>
              <a:t>то быстрее соберет Шар, </a:t>
            </a:r>
            <a:r>
              <a:rPr lang="ru-RU" sz="1700" b="1" dirty="0" err="1" smtClean="0">
                <a:cs typeface="Aharoni" pitchFamily="2" charset="-79"/>
              </a:rPr>
              <a:t>Тетрайдер</a:t>
            </a:r>
            <a:r>
              <a:rPr lang="ru-RU" sz="1700" b="1" dirty="0" smtClean="0">
                <a:cs typeface="Aharoni" pitchFamily="2" charset="-79"/>
              </a:rPr>
              <a:t>» . Используя дивергентное мышление.</a:t>
            </a:r>
          </a:p>
          <a:p>
            <a:pPr fontAlgn="base">
              <a:lnSpc>
                <a:spcPct val="150000"/>
              </a:lnSpc>
            </a:pPr>
            <a:r>
              <a:rPr lang="ru-RU" sz="1700" b="1" dirty="0" smtClean="0">
                <a:cs typeface="Aharoni" pitchFamily="2" charset="-79"/>
              </a:rPr>
              <a:t>3.Собрать с помощью магнитного конструктора из нескольких треугольников многоугольник.             Из квадратов прямоугольник.</a:t>
            </a:r>
          </a:p>
          <a:p>
            <a:pPr fontAlgn="base">
              <a:lnSpc>
                <a:spcPct val="150000"/>
              </a:lnSpc>
            </a:pPr>
            <a:r>
              <a:rPr lang="ru-RU" sz="1700" b="1" dirty="0" smtClean="0">
                <a:cs typeface="Aharoni" pitchFamily="2" charset="-79"/>
              </a:rPr>
              <a:t>4.Собрать или показать   –  четырехугольник у которого две стороны  параллельны, а две другие нет.</a:t>
            </a:r>
          </a:p>
          <a:p>
            <a:pPr fontAlgn="base">
              <a:lnSpc>
                <a:spcPct val="150000"/>
              </a:lnSpc>
            </a:pPr>
            <a:r>
              <a:rPr lang="ru-RU" sz="1700" b="1" dirty="0" smtClean="0">
                <a:cs typeface="Aharoni" pitchFamily="2" charset="-79"/>
              </a:rPr>
              <a:t>5.Составить в измерении 3</a:t>
            </a:r>
            <a:r>
              <a:rPr lang="en-US" sz="1700" b="1" dirty="0" smtClean="0">
                <a:cs typeface="Aharoni" pitchFamily="2" charset="-79"/>
              </a:rPr>
              <a:t>D</a:t>
            </a:r>
            <a:r>
              <a:rPr lang="ru-RU" sz="1700" b="1" dirty="0" smtClean="0">
                <a:cs typeface="Aharoni" pitchFamily="2" charset="-79"/>
              </a:rPr>
              <a:t> моделировании части и целое. (Куб, пирамида).</a:t>
            </a:r>
          </a:p>
          <a:p>
            <a:pPr fontAlgn="base">
              <a:lnSpc>
                <a:spcPct val="150000"/>
              </a:lnSpc>
            </a:pPr>
            <a:r>
              <a:rPr lang="ru-RU" sz="1700" b="1" dirty="0" smtClean="0">
                <a:cs typeface="Aharoni" pitchFamily="2" charset="-79"/>
              </a:rPr>
              <a:t>6.Слуховой диктант. На  середине листа- шестиугольник. В правом верхнем углу -трапеция. В левом нижнем углу – пятиугольник. Внизу, под  трапецией - квадрат. Над пятиугольником - треугольник.</a:t>
            </a:r>
            <a:endParaRPr lang="ru-RU" sz="17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2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94560"/>
            <a:ext cx="91440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Таким образом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Используя магнитный конструктор в своей работе с детьми можно решать следующие 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1.Тренирует внимательность и память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2.Стимулирует творческое мышление и воображение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3.Развивает логическое мышление и готовит к изучению математики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4.Участвует в моторике пальчиков и развитии речи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5.Побуждает развитие зрительного восприятия и эстетического вкуса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6.Расслабляет детей при нагрузках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7.Формирует чувство уверенности в себе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8.Приносит радость от познания мира и творчества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Из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 этого следует вывод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, конструктор  будет полезен как совсем малышам, так и уже взрослым детям, ведь возможности его колоссальны.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Магнитный конструктор: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33333"/>
                </a:solidFill>
                <a:latin typeface="+mj-lt"/>
                <a:ea typeface="Calibri" pitchFamily="34" charset="0"/>
                <a:cs typeface="Aharoni" pitchFamily="2" charset="-79"/>
              </a:rPr>
              <a:t>- 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ткрывает художественные способности;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b="1" dirty="0" smtClean="0">
                <a:solidFill>
                  <a:srgbClr val="333333"/>
                </a:solidFill>
                <a:latin typeface="+mj-lt"/>
                <a:ea typeface="Calibri" pitchFamily="34" charset="0"/>
                <a:cs typeface="Aharoni" pitchFamily="2" charset="-79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азвивает пространственно-архитектурные способности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b="1" dirty="0">
                <a:solidFill>
                  <a:srgbClr val="333333"/>
                </a:solidFill>
                <a:latin typeface="+mj-lt"/>
                <a:ea typeface="Calibri" pitchFamily="34" charset="0"/>
                <a:cs typeface="Aharoni" pitchFamily="2" charset="-79"/>
              </a:rPr>
              <a:t>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ормирует чувство пропорции и симметрии;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33333"/>
                </a:solidFill>
                <a:latin typeface="+mj-lt"/>
                <a:ea typeface="Calibri" pitchFamily="34" charset="0"/>
                <a:cs typeface="Aharoni" pitchFamily="2" charset="-79"/>
              </a:rPr>
              <a:t>- 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тимулирует способности к моделированию и самое главное знакомит с миром математики.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5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39752" y="1628800"/>
            <a:ext cx="47160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  <a:ea typeface="Calibri" pitchFamily="34" charset="0"/>
                <a:cs typeface="Aharoni" pitchFamily="2" charset="-79"/>
              </a:rPr>
              <a:t>Всем участникам мастер-класса спасибо.</a:t>
            </a:r>
            <a:endParaRPr lang="ru-RU" sz="3200" b="1" dirty="0">
              <a:solidFill>
                <a:srgbClr val="333333"/>
              </a:solidFill>
              <a:latin typeface="Open Sans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  <a:ea typeface="Calibri" pitchFamily="34" charset="0"/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rgbClr val="333333"/>
                </a:solidFill>
                <a:latin typeface="Open Sans"/>
                <a:ea typeface="Calibri" pitchFamily="34" charset="0"/>
                <a:cs typeface="Aharoni" pitchFamily="2" charset="-79"/>
              </a:rPr>
              <a:t>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  <a:ea typeface="Calibri" pitchFamily="34" charset="0"/>
                <a:cs typeface="Aharoni" pitchFamily="2" charset="-79"/>
              </a:rPr>
              <a:t>лагодарю за внимание.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71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" y="-7526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Магформерс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развивающий магнитный конструктор нового поколения! Он состоит из деталей простых геометрических форм: треугольников, квадратов, ромбов и многих других, которые легко соединяются между собой силой магнитного притяжения.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69926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Магниты находятся внутри очень прочного многослойного пластикового корпуса, поэтому они ни при каких обстоятельствах не могут выпасть. Зато магниты свободно вращаются внутри, всегда поворачиваясь друг к другу нужным полюсом. Таким образом, все детали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Магформерс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притягиваются!</a:t>
            </a:r>
          </a:p>
        </p:txBody>
      </p:sp>
      <p:pic>
        <p:nvPicPr>
          <p:cNvPr id="26626" name="Picture 2" descr="https://forkidsandmum.ru/pictures/1026307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384376" cy="3073013"/>
          </a:xfrm>
          <a:prstGeom prst="rect">
            <a:avLst/>
          </a:prstGeom>
          <a:noFill/>
        </p:spPr>
      </p:pic>
      <p:pic>
        <p:nvPicPr>
          <p:cNvPr id="26628" name="Picture 4" descr="https://main-cdn.goods.ru/hlr-system/16915631122/100025603074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6463"/>
            <a:ext cx="3492896" cy="236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— любые фантазии Вашего ребенка с легкостью воплощаются в жизнь с помощью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магнитного конструктора!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https://cdn.pricearchive.org/images/aliexpress.com/32802292308/2017-New-Mini-329Pcs-Magnetic-Designer-Construction-Set-Model-Building-Toy-Plastic-Educational-Magnetic-Blocks-To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5301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маленького возраста — это развитие мелкой моторики и создание моделей на плоскости.</a:t>
            </a:r>
          </a:p>
        </p:txBody>
      </p:sp>
      <p:pic>
        <p:nvPicPr>
          <p:cNvPr id="1026" name="Picture 2" descr="C:\Магнитный конструктор фото\сегодня\IMG-20200210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2448272" cy="3264363"/>
          </a:xfrm>
          <a:prstGeom prst="rect">
            <a:avLst/>
          </a:prstGeom>
          <a:noFill/>
        </p:spPr>
      </p:pic>
      <p:pic>
        <p:nvPicPr>
          <p:cNvPr id="1027" name="Picture 3" descr="C:\Магнитный конструктор фото\сегодня\IMG-20200210-WA0024.jpg"/>
          <p:cNvPicPr>
            <a:picLocks noChangeAspect="1" noChangeArrowheads="1"/>
          </p:cNvPicPr>
          <p:nvPr/>
        </p:nvPicPr>
        <p:blipFill>
          <a:blip r:embed="rId4" cstate="print"/>
          <a:srcRect l="14941" r="13342"/>
          <a:stretch>
            <a:fillRect/>
          </a:stretch>
        </p:blipFill>
        <p:spPr bwMode="auto">
          <a:xfrm>
            <a:off x="323528" y="404664"/>
            <a:ext cx="1728192" cy="3212975"/>
          </a:xfrm>
          <a:prstGeom prst="rect">
            <a:avLst/>
          </a:prstGeom>
          <a:noFill/>
        </p:spPr>
      </p:pic>
      <p:pic>
        <p:nvPicPr>
          <p:cNvPr id="1028" name="Picture 4" descr="C:\Магнитный конструктор фото\сегодня\IMG-20200210-WA0025.jpg"/>
          <p:cNvPicPr>
            <a:picLocks noChangeAspect="1" noChangeArrowheads="1"/>
          </p:cNvPicPr>
          <p:nvPr/>
        </p:nvPicPr>
        <p:blipFill>
          <a:blip r:embed="rId5" cstate="print"/>
          <a:srcRect r="13500"/>
          <a:stretch>
            <a:fillRect/>
          </a:stretch>
        </p:blipFill>
        <p:spPr bwMode="auto">
          <a:xfrm>
            <a:off x="4932040" y="1700808"/>
            <a:ext cx="2055476" cy="3168352"/>
          </a:xfrm>
          <a:prstGeom prst="rect">
            <a:avLst/>
          </a:prstGeom>
          <a:noFill/>
        </p:spPr>
      </p:pic>
      <p:pic>
        <p:nvPicPr>
          <p:cNvPr id="1029" name="Picture 5" descr="C:\Магнитный конструктор фото\сегодня\IMG-20200210-WA0026.jpg"/>
          <p:cNvPicPr>
            <a:picLocks noChangeAspect="1" noChangeArrowheads="1"/>
          </p:cNvPicPr>
          <p:nvPr/>
        </p:nvPicPr>
        <p:blipFill>
          <a:blip r:embed="rId6" cstate="print"/>
          <a:srcRect l="12698" r="11111"/>
          <a:stretch>
            <a:fillRect/>
          </a:stretch>
        </p:blipFill>
        <p:spPr bwMode="auto">
          <a:xfrm>
            <a:off x="7164288" y="404664"/>
            <a:ext cx="172819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9310" y="391419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постарше — легкое знакомство с объёмными фигурами. Развитие пространственного и абстрактного мышления. Знакомство с азами арифметики и геометрии. Погружение в увлекательный мир 3D-моделирования.</a:t>
            </a:r>
          </a:p>
        </p:txBody>
      </p:sp>
      <p:pic>
        <p:nvPicPr>
          <p:cNvPr id="23553" name="Picture 1" descr="C:\Магнитный конструктор фото\IMG-20200206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4016896" cy="3012672"/>
          </a:xfrm>
          <a:prstGeom prst="rect">
            <a:avLst/>
          </a:prstGeom>
          <a:noFill/>
        </p:spPr>
      </p:pic>
      <p:pic>
        <p:nvPicPr>
          <p:cNvPr id="23554" name="Picture 2" descr="C:\Магнитный конструктор фото\IMG-20200206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390714" cy="4520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7960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конструктор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гармоничное сочетание веселья и образования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взрослых!</a:t>
            </a:r>
          </a:p>
        </p:txBody>
      </p:sp>
      <p:pic>
        <p:nvPicPr>
          <p:cNvPr id="22529" name="Picture 1" descr="C:\Магнитный конструктор фото\IMG-20200206-WA0024.jpg"/>
          <p:cNvPicPr>
            <a:picLocks noChangeAspect="1" noChangeArrowheads="1"/>
          </p:cNvPicPr>
          <p:nvPr/>
        </p:nvPicPr>
        <p:blipFill>
          <a:blip r:embed="rId3" cstate="print"/>
          <a:srcRect t="36947" b="27426"/>
          <a:stretch>
            <a:fillRect/>
          </a:stretch>
        </p:blipFill>
        <p:spPr bwMode="auto">
          <a:xfrm>
            <a:off x="1979712" y="188640"/>
            <a:ext cx="5305471" cy="2520280"/>
          </a:xfrm>
          <a:prstGeom prst="rect">
            <a:avLst/>
          </a:prstGeom>
          <a:noFill/>
        </p:spPr>
      </p:pic>
      <p:pic>
        <p:nvPicPr>
          <p:cNvPr id="22530" name="Picture 2" descr="C:\Магнитный конструктор фото\IMG-20200206-WA0023.jpg"/>
          <p:cNvPicPr>
            <a:picLocks noChangeAspect="1" noChangeArrowheads="1"/>
          </p:cNvPicPr>
          <p:nvPr/>
        </p:nvPicPr>
        <p:blipFill>
          <a:blip r:embed="rId4" cstate="print"/>
          <a:srcRect t="16723" b="14294"/>
          <a:stretch>
            <a:fillRect/>
          </a:stretch>
        </p:blipFill>
        <p:spPr bwMode="auto">
          <a:xfrm>
            <a:off x="1979712" y="3789040"/>
            <a:ext cx="55672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67687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коструктор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левое и правое полушария головного мозга, обеспечивая сбалансированное развитие мозговой деятельности: дети применяют обе руки для игры с фигурами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Магформерс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конструктор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возбуждает в детях любопытство и дает им ощущение достигнутого успеха, удовлетворения от игры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поощряет способности детей к воплощению новых конструкций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идей.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игры с конструктором ребенок приобретает познания в математике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music.ru/mfile/1b/65/a6/134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86514"/>
            <a:ext cx="7272808" cy="668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до 3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этот период происходит 80% формирования мозга. Развитие мозга и нервной системы достигается путем сенсорно-стимулирующих действий и работы пальчиков.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Обучающий эффект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Стимулирует визуальное восприятие с помощью различных цветов и форм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Стимулирует слуховое восприятие с помощью легких щелчков при соединении, разъединении деталей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Укрепляет навыки распознавания цветов и форм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Развивает координацию зрения, работы рук с помощью соединения, разъединения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Магнитного конструктора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Тренирует крупную моторику и мелкую моторику, заставляя двигаться руку, кисть и пальцы.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1025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Aharoni</vt:lpstr>
      <vt:lpstr>Arial</vt:lpstr>
      <vt:lpstr>Calibri</vt:lpstr>
      <vt:lpstr>Cambria Math</vt:lpstr>
      <vt:lpstr>Open Sans</vt:lpstr>
      <vt:lpstr>Times New Roman</vt:lpstr>
      <vt:lpstr>Тема Office</vt:lpstr>
      <vt:lpstr>МАСТЕР – КЛАСС «ИСПОЛЬЗОВАНИЕ МАГНИТНОГО КОНСТРУКТОРА В РАБОТЕ С ДЕТЬМИ ДОШКОЛЬНОГО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Магнитный конструктор. Фото.</dc:title>
  <dc:creator>Asus</dc:creator>
  <cp:lastModifiedBy>User</cp:lastModifiedBy>
  <cp:revision>32</cp:revision>
  <dcterms:created xsi:type="dcterms:W3CDTF">2020-02-06T10:03:26Z</dcterms:created>
  <dcterms:modified xsi:type="dcterms:W3CDTF">2020-02-13T09:00:12Z</dcterms:modified>
</cp:coreProperties>
</file>