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56" r:id="rId3"/>
    <p:sldId id="275" r:id="rId4"/>
    <p:sldId id="276" r:id="rId5"/>
    <p:sldId id="274" r:id="rId6"/>
    <p:sldId id="272" r:id="rId7"/>
    <p:sldId id="273" r:id="rId8"/>
    <p:sldId id="277" r:id="rId9"/>
    <p:sldId id="279" r:id="rId10"/>
    <p:sldId id="257" r:id="rId11"/>
    <p:sldId id="260" r:id="rId12"/>
    <p:sldId id="261" r:id="rId13"/>
    <p:sldId id="262" r:id="rId14"/>
    <p:sldId id="264" r:id="rId15"/>
    <p:sldId id="263" r:id="rId16"/>
    <p:sldId id="265" r:id="rId17"/>
    <p:sldId id="266" r:id="rId18"/>
    <p:sldId id="267" r:id="rId19"/>
    <p:sldId id="268" r:id="rId20"/>
    <p:sldId id="269" r:id="rId21"/>
    <p:sldId id="270" r:id="rId22"/>
    <p:sldId id="271" r:id="rId23"/>
    <p:sldId id="278" r:id="rId24"/>
    <p:sldId id="280" r:id="rId25"/>
    <p:sldId id="25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p:restoredTop sz="91456"/>
  </p:normalViewPr>
  <p:slideViewPr>
    <p:cSldViewPr snapToGrid="0">
      <p:cViewPr varScale="1">
        <p:scale>
          <a:sx n="106" d="100"/>
          <a:sy n="106" d="100"/>
        </p:scale>
        <p:origin x="17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09908-189A-4398-8553-874A0D77A97D}" type="datetimeFigureOut">
              <a:rPr lang="ru-RU" smtClean="0"/>
              <a:t>28.05.2020</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93C13-A1E5-4884-A5EB-E469B5DF17D5}" type="slidenum">
              <a:rPr lang="ru-RU" smtClean="0"/>
              <a:t>‹#›</a:t>
            </a:fld>
            <a:endParaRPr lang="ru-RU" dirty="0"/>
          </a:p>
        </p:txBody>
      </p:sp>
    </p:spTree>
    <p:extLst>
      <p:ext uri="{BB962C8B-B14F-4D97-AF65-F5344CB8AC3E}">
        <p14:creationId xmlns:p14="http://schemas.microsoft.com/office/powerpoint/2010/main" val="17083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7E41606-B5BA-4A77-B866-04A6F039A42C}" type="datetime1">
              <a:rPr lang="ru-RU" smtClean="0"/>
              <a:t>28.05.2020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310073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E971053-D0F1-440D-A852-D0FD4424FC4B}" type="datetime1">
              <a:rPr lang="ru-RU" smtClean="0"/>
              <a:t>28.05.2020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306032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8EA0B9D-E2D9-4A2F-949F-C3C364FC6476}" type="datetime1">
              <a:rPr lang="ru-RU" smtClean="0"/>
              <a:t>28.05.2020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21417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52BA46E-41D2-49AC-93DE-FF6E77490E2F}" type="datetime1">
              <a:rPr lang="ru-RU" smtClean="0"/>
              <a:t>28.05.2020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88827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7544EB-9CD5-4757-909B-33C41D96439D}" type="datetime1">
              <a:rPr lang="ru-RU" smtClean="0"/>
              <a:t>28.05.2020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33704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47EAC93-2D79-42A8-9ED4-3AC81FECEDA0}" type="datetime1">
              <a:rPr lang="ru-RU" smtClean="0"/>
              <a:t>28.05.2020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276177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514BA41-73FE-4818-AD08-EFCD829A5712}" type="datetime1">
              <a:rPr lang="ru-RU" smtClean="0"/>
              <a:t>28.05.2020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220712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69AFDD-F10D-4945-9019-D88C039EADF7}" type="datetime1">
              <a:rPr lang="ru-RU" smtClean="0"/>
              <a:t>28.05.2020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11588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060CB-0C43-4653-BA64-DF67DD60732D}" type="datetime1">
              <a:rPr lang="ru-RU" smtClean="0"/>
              <a:t>28.05.2020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390287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124BC32-2F2C-4B4A-BB29-3F76EE31A541}" type="datetime1">
              <a:rPr lang="ru-RU" smtClean="0"/>
              <a:t>28.05.2020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53413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8A795B0-8E2A-4EEB-BDCF-097A13A3E8C6}" type="datetime1">
              <a:rPr lang="ru-RU" smtClean="0"/>
              <a:t>28.05.2020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8BA24B9-5283-4922-98AC-B8CA2CBC310A}" type="slidenum">
              <a:rPr lang="ru-RU" smtClean="0"/>
              <a:t>‹#›</a:t>
            </a:fld>
            <a:endParaRPr lang="ru-RU" dirty="0"/>
          </a:p>
        </p:txBody>
      </p:sp>
    </p:spTree>
    <p:extLst>
      <p:ext uri="{BB962C8B-B14F-4D97-AF65-F5344CB8AC3E}">
        <p14:creationId xmlns:p14="http://schemas.microsoft.com/office/powerpoint/2010/main" val="259416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8868C-9285-40E0-B800-8074E4CE2004}" type="datetime1">
              <a:rPr lang="ru-RU" smtClean="0"/>
              <a:t>28.05.2020</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A24B9-5283-4922-98AC-B8CA2CBC310A}" type="slidenum">
              <a:rPr lang="ru-RU" smtClean="0"/>
              <a:t>‹#›</a:t>
            </a:fld>
            <a:endParaRPr lang="ru-RU" dirty="0"/>
          </a:p>
        </p:txBody>
      </p:sp>
    </p:spTree>
    <p:extLst>
      <p:ext uri="{BB962C8B-B14F-4D97-AF65-F5344CB8AC3E}">
        <p14:creationId xmlns:p14="http://schemas.microsoft.com/office/powerpoint/2010/main" val="79655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847900"/>
            <a:ext cx="7886700" cy="3126692"/>
          </a:xfrm>
        </p:spPr>
        <p:txBody>
          <a:bodyPr>
            <a:normAutofit/>
          </a:bodyPr>
          <a:lstStyle/>
          <a:p>
            <a:pPr algn="ctr"/>
            <a:r>
              <a:rPr lang="ru-RU" sz="4800" dirty="0"/>
              <a:t>Педагогический совет № 5 (итоговый)</a:t>
            </a:r>
            <a:br>
              <a:rPr lang="ru-RU" sz="4800" dirty="0"/>
            </a:br>
            <a:r>
              <a:rPr lang="ru-RU" sz="4800" dirty="0"/>
              <a:t>Тема: «Итоги работы за год. Проблемы. Перспективы»</a:t>
            </a:r>
          </a:p>
        </p:txBody>
      </p:sp>
      <p:sp>
        <p:nvSpPr>
          <p:cNvPr id="3" name="Объект 2"/>
          <p:cNvSpPr>
            <a:spLocks noGrp="1"/>
          </p:cNvSpPr>
          <p:nvPr>
            <p:ph idx="1"/>
          </p:nvPr>
        </p:nvSpPr>
        <p:spPr>
          <a:xfrm>
            <a:off x="3401567" y="4612498"/>
            <a:ext cx="4726463" cy="1032477"/>
          </a:xfrm>
        </p:spPr>
        <p:txBody>
          <a:bodyPr>
            <a:normAutofit/>
          </a:bodyPr>
          <a:lstStyle/>
          <a:p>
            <a:pPr marL="0" indent="0" algn="r">
              <a:buNone/>
            </a:pPr>
            <a:r>
              <a:rPr lang="ru-RU" dirty="0"/>
              <a:t>Подготовил: зам. зав. по ВМР</a:t>
            </a:r>
          </a:p>
          <a:p>
            <a:pPr marL="0" indent="0" algn="r">
              <a:buNone/>
            </a:pPr>
            <a:r>
              <a:rPr lang="ru-RU" dirty="0"/>
              <a:t>Алиева А.Ф.</a:t>
            </a:r>
          </a:p>
        </p:txBody>
      </p:sp>
      <p:sp>
        <p:nvSpPr>
          <p:cNvPr id="4" name="Номер слайда 3"/>
          <p:cNvSpPr>
            <a:spLocks noGrp="1"/>
          </p:cNvSpPr>
          <p:nvPr>
            <p:ph type="sldNum" sz="quarter" idx="12"/>
          </p:nvPr>
        </p:nvSpPr>
        <p:spPr/>
        <p:txBody>
          <a:bodyPr/>
          <a:lstStyle/>
          <a:p>
            <a:fld id="{C8BA24B9-5283-4922-98AC-B8CA2CBC310A}" type="slidenum">
              <a:rPr lang="ru-RU" smtClean="0"/>
              <a:t>1</a:t>
            </a:fld>
            <a:endParaRPr lang="ru-RU" dirty="0"/>
          </a:p>
        </p:txBody>
      </p:sp>
    </p:spTree>
    <p:extLst>
      <p:ext uri="{BB962C8B-B14F-4D97-AF65-F5344CB8AC3E}">
        <p14:creationId xmlns:p14="http://schemas.microsoft.com/office/powerpoint/2010/main" val="187990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3A58148-D452-4F6F-A2FE-EED968DE1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195723" y="2757874"/>
            <a:ext cx="2397759" cy="2743200"/>
          </a:xfrm>
        </p:spPr>
        <p:txBody>
          <a:bodyPr anchor="t">
            <a:normAutofit/>
          </a:bodyPr>
          <a:lstStyle/>
          <a:p>
            <a:pPr algn="ctr"/>
            <a:r>
              <a:rPr lang="ru-RU" sz="5400" b="1" dirty="0">
                <a:solidFill>
                  <a:schemeClr val="bg1"/>
                </a:solidFill>
              </a:rPr>
              <a:t>Первая задача</a:t>
            </a:r>
          </a:p>
        </p:txBody>
      </p:sp>
      <p:pic>
        <p:nvPicPr>
          <p:cNvPr id="8" name="Graphic 7">
            <a:extLst>
              <a:ext uri="{FF2B5EF4-FFF2-40B4-BE49-F238E27FC236}">
                <a16:creationId xmlns="" xmlns:a16="http://schemas.microsoft.com/office/drawing/2014/main" id="{4E107E49-06FE-4606-8D34-2A40A6593C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1703" y="2236844"/>
            <a:ext cx="685800" cy="685800"/>
          </a:xfrm>
          <a:prstGeom prst="rect">
            <a:avLst/>
          </a:prstGeom>
        </p:spPr>
      </p:pic>
      <p:sp>
        <p:nvSpPr>
          <p:cNvPr id="3" name="Объект 2"/>
          <p:cNvSpPr>
            <a:spLocks noGrp="1"/>
          </p:cNvSpPr>
          <p:nvPr>
            <p:ph idx="1"/>
          </p:nvPr>
        </p:nvSpPr>
        <p:spPr>
          <a:xfrm>
            <a:off x="3248039" y="641615"/>
            <a:ext cx="5467349" cy="5533496"/>
          </a:xfrm>
        </p:spPr>
        <p:txBody>
          <a:bodyPr anchor="ctr">
            <a:normAutofit/>
          </a:bodyPr>
          <a:lstStyle/>
          <a:p>
            <a:pPr marL="0" indent="0">
              <a:buNone/>
            </a:pPr>
            <a:r>
              <a:rPr lang="ru-RU" sz="2400" dirty="0"/>
              <a:t>Для решения первой задачи особое внимание в ДОУ уделяется физическому развитию ребенка как одному из важнейших условий воспитания здорового человека. Нормированная, необходимая и достаточная двигательная активность детей в детском саду обеспечивается через утреннюю ритмическую гимнастику и гимнастику после сна, физкультурные занятия, физкультурные паузы, двигательно-игровой час, спортивные досуги и развлечения. Традиционным стало проведение недель здоровья.</a:t>
            </a:r>
          </a:p>
          <a:p>
            <a:pPr marL="0" indent="0">
              <a:buNone/>
            </a:pPr>
            <a:endParaRPr lang="ru-RU" sz="2400" dirty="0"/>
          </a:p>
        </p:txBody>
      </p:sp>
      <p:sp>
        <p:nvSpPr>
          <p:cNvPr id="4" name="Номер слайда 3"/>
          <p:cNvSpPr>
            <a:spLocks noGrp="1"/>
          </p:cNvSpPr>
          <p:nvPr>
            <p:ph type="sldNum" sz="quarter" idx="12"/>
          </p:nvPr>
        </p:nvSpPr>
        <p:spPr>
          <a:xfrm>
            <a:off x="6457950" y="6356350"/>
            <a:ext cx="2057400" cy="365125"/>
          </a:xfrm>
        </p:spPr>
        <p:txBody>
          <a:bodyPr>
            <a:normAutofit/>
          </a:bodyPr>
          <a:lstStyle/>
          <a:p>
            <a:pPr>
              <a:spcAft>
                <a:spcPts val="600"/>
              </a:spcAft>
            </a:pPr>
            <a:fld id="{C8BA24B9-5283-4922-98AC-B8CA2CBC310A}" type="slidenum">
              <a:rPr lang="ru-RU" smtClean="0"/>
              <a:pPr>
                <a:spcAft>
                  <a:spcPts val="600"/>
                </a:spcAft>
              </a:pPr>
              <a:t>10</a:t>
            </a:fld>
            <a:endParaRPr lang="ru-RU" dirty="0"/>
          </a:p>
        </p:txBody>
      </p:sp>
    </p:spTree>
    <p:extLst>
      <p:ext uri="{BB962C8B-B14F-4D97-AF65-F5344CB8AC3E}">
        <p14:creationId xmlns:p14="http://schemas.microsoft.com/office/powerpoint/2010/main" val="247458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E749BC1B-F965-413C-AC21-CAEF06043A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Заголовок 1"/>
          <p:cNvSpPr>
            <a:spLocks noGrp="1"/>
          </p:cNvSpPr>
          <p:nvPr>
            <p:ph type="ctrTitle"/>
          </p:nvPr>
        </p:nvSpPr>
        <p:spPr>
          <a:xfrm>
            <a:off x="482599" y="753626"/>
            <a:ext cx="4001198" cy="3004145"/>
          </a:xfrm>
        </p:spPr>
        <p:txBody>
          <a:bodyPr>
            <a:normAutofit/>
          </a:bodyPr>
          <a:lstStyle/>
          <a:p>
            <a:r>
              <a:rPr lang="ru-RU" dirty="0">
                <a:solidFill>
                  <a:srgbClr val="FFFFFF"/>
                </a:solidFill>
              </a:rPr>
              <a:t/>
            </a:r>
            <a:br>
              <a:rPr lang="ru-RU" dirty="0">
                <a:solidFill>
                  <a:srgbClr val="FFFFFF"/>
                </a:solidFill>
              </a:rPr>
            </a:br>
            <a:endParaRPr lang="ru-RU" dirty="0">
              <a:solidFill>
                <a:srgbClr val="FFFFFF"/>
              </a:solidFill>
            </a:endParaRPr>
          </a:p>
        </p:txBody>
      </p:sp>
      <p:sp>
        <p:nvSpPr>
          <p:cNvPr id="3" name="Подзаголовок 2"/>
          <p:cNvSpPr>
            <a:spLocks noGrp="1"/>
          </p:cNvSpPr>
          <p:nvPr>
            <p:ph type="subTitle" idx="1"/>
          </p:nvPr>
        </p:nvSpPr>
        <p:spPr>
          <a:xfrm>
            <a:off x="381260" y="1543200"/>
            <a:ext cx="4001199" cy="4156956"/>
          </a:xfrm>
        </p:spPr>
        <p:txBody>
          <a:bodyPr>
            <a:normAutofit/>
          </a:bodyPr>
          <a:lstStyle/>
          <a:p>
            <a:r>
              <a:rPr lang="ru-RU" sz="2000" dirty="0">
                <a:solidFill>
                  <a:srgbClr val="FFFFFF"/>
                </a:solidFill>
              </a:rPr>
              <a:t>Также в ноябре был проведен педагогический совет на тему: «Создание условий для охраны и укрепления здоровья детей, их эмоционального благополучия», на котором педагоги выступали с такими темами как «Самомассаж для дошкольников», «Использование современных здоровьесберегающих технологий в музыкальном воспитании детей», «Условия сохранения психического здоровья детей в ДОУ и в семье». </a:t>
            </a:r>
          </a:p>
          <a:p>
            <a:endParaRPr lang="ru-RU" sz="1300" dirty="0">
              <a:solidFill>
                <a:srgbClr val="FFFFFF"/>
              </a:solidFill>
            </a:endParaRPr>
          </a:p>
        </p:txBody>
      </p:sp>
      <p:sp>
        <p:nvSpPr>
          <p:cNvPr id="19" name="Oval 18">
            <a:extLst>
              <a:ext uri="{FF2B5EF4-FFF2-40B4-BE49-F238E27FC236}">
                <a16:creationId xmlns="" xmlns:a16="http://schemas.microsoft.com/office/drawing/2014/main" id="{F35BC0E3-6FE4-4491-BA19-C0126066A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21811" y="939707"/>
            <a:ext cx="452621" cy="60349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 xmlns:a16="http://schemas.microsoft.com/office/drawing/2014/main" id="{DB11BD18-218F-49C7-BE16-82AEA08B2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01089" y="-4098"/>
            <a:ext cx="1736439"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pic>
        <p:nvPicPr>
          <p:cNvPr id="11" name="Рисунок 10" descr="Изображение выглядит как внутренний, потолок, человек, комната&#10;&#10;Автоматически созданное описание">
            <a:extLst>
              <a:ext uri="{FF2B5EF4-FFF2-40B4-BE49-F238E27FC236}">
                <a16:creationId xmlns="" xmlns:a16="http://schemas.microsoft.com/office/drawing/2014/main" id="{1AC53A0C-564F-B544-9D44-62CC8780B3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40" r="21403" b="5"/>
          <a:stretch/>
        </p:blipFill>
        <p:spPr>
          <a:xfrm>
            <a:off x="7160262" y="4405333"/>
            <a:ext cx="1983738"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9" name="Рисунок 8">
            <a:extLst>
              <a:ext uri="{FF2B5EF4-FFF2-40B4-BE49-F238E27FC236}">
                <a16:creationId xmlns="" xmlns:a16="http://schemas.microsoft.com/office/drawing/2014/main" id="{DCB3ACFE-1F3A-F34B-B2D3-4A2490F2E4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0" y="2154494"/>
            <a:ext cx="3163775" cy="289757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Рисунок 11" descr="Изображение выглядит как человек, внутренний, потолок, комната&#10;&#10;Автоматически созданное описание">
            <a:extLst>
              <a:ext uri="{FF2B5EF4-FFF2-40B4-BE49-F238E27FC236}">
                <a16:creationId xmlns="" xmlns:a16="http://schemas.microsoft.com/office/drawing/2014/main" id="{2D040E6B-B4CA-074A-B782-F63D584516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91" r="112" b="1"/>
          <a:stretch/>
        </p:blipFill>
        <p:spPr>
          <a:xfrm>
            <a:off x="7118001" y="0"/>
            <a:ext cx="2025999"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23" name="Straight Connector 22">
            <a:extLst>
              <a:ext uri="{FF2B5EF4-FFF2-40B4-BE49-F238E27FC236}">
                <a16:creationId xmlns="" xmlns:a16="http://schemas.microsoft.com/office/drawing/2014/main" id="{A054EDF5-7644-4A95-AB88-057FAB414FE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94861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 xmlns:a16="http://schemas.microsoft.com/office/drawing/2014/main" id="{EA996627-3E00-4A50-8640-F4F7D38C55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397218" y="3371105"/>
            <a:ext cx="1135066"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 xmlns:a16="http://schemas.microsoft.com/office/drawing/2014/main" id="{A619555D-3337-4F1A-9AFF-1DA3B921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287527" y="5349205"/>
            <a:ext cx="1376794"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dirty="0"/>
          </a:p>
        </p:txBody>
      </p:sp>
      <p:sp>
        <p:nvSpPr>
          <p:cNvPr id="29" name="Freeform: Shape 28">
            <a:extLst>
              <a:ext uri="{FF2B5EF4-FFF2-40B4-BE49-F238E27FC236}">
                <a16:creationId xmlns="" xmlns:a16="http://schemas.microsoft.com/office/drawing/2014/main" id="{CF5E7AE0-415D-4236-B5E6-F2FC68DB9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476" y="6106160"/>
            <a:ext cx="1353204"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4" name="Номер слайда 3"/>
          <p:cNvSpPr>
            <a:spLocks noGrp="1"/>
          </p:cNvSpPr>
          <p:nvPr>
            <p:ph type="sldNum" sz="quarter" idx="12"/>
          </p:nvPr>
        </p:nvSpPr>
        <p:spPr>
          <a:xfrm>
            <a:off x="7523740" y="6356350"/>
            <a:ext cx="1123493" cy="365125"/>
          </a:xfrm>
        </p:spPr>
        <p:txBody>
          <a:bodyPr>
            <a:normAutofit/>
          </a:bodyPr>
          <a:lstStyle/>
          <a:p>
            <a:pPr>
              <a:spcAft>
                <a:spcPts val="600"/>
              </a:spcAft>
            </a:pPr>
            <a:fld id="{C8BA24B9-5283-4922-98AC-B8CA2CBC310A}" type="slidenum">
              <a:rPr lang="ru-RU">
                <a:solidFill>
                  <a:srgbClr val="FFFFFF"/>
                </a:solidFill>
              </a:rPr>
              <a:pPr>
                <a:spcAft>
                  <a:spcPts val="600"/>
                </a:spcAft>
              </a:pPr>
              <a:t>11</a:t>
            </a:fld>
            <a:endParaRPr lang="ru-RU" dirty="0">
              <a:solidFill>
                <a:srgbClr val="FFFFFF"/>
              </a:solidFill>
            </a:endParaRPr>
          </a:p>
        </p:txBody>
      </p:sp>
    </p:spTree>
    <p:extLst>
      <p:ext uri="{BB962C8B-B14F-4D97-AF65-F5344CB8AC3E}">
        <p14:creationId xmlns:p14="http://schemas.microsoft.com/office/powerpoint/2010/main" val="406088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4646037" y="739978"/>
            <a:ext cx="4001197" cy="3004145"/>
          </a:xfrm>
        </p:spPr>
        <p:txBody>
          <a:bodyPr>
            <a:normAutofit/>
          </a:bodyPr>
          <a:lstStyle/>
          <a:p>
            <a:r>
              <a:rPr lang="ru-RU" dirty="0"/>
              <a:t/>
            </a:r>
            <a:br>
              <a:rPr lang="ru-RU" dirty="0"/>
            </a:br>
            <a:endParaRPr lang="ru-RU" dirty="0"/>
          </a:p>
        </p:txBody>
      </p:sp>
      <p:sp>
        <p:nvSpPr>
          <p:cNvPr id="3" name="Подзаголовок 2"/>
          <p:cNvSpPr>
            <a:spLocks noGrp="1"/>
          </p:cNvSpPr>
          <p:nvPr>
            <p:ph type="subTitle" idx="1"/>
          </p:nvPr>
        </p:nvSpPr>
        <p:spPr>
          <a:xfrm>
            <a:off x="4579163" y="457200"/>
            <a:ext cx="4001198" cy="5486400"/>
          </a:xfrm>
        </p:spPr>
        <p:txBody>
          <a:bodyPr>
            <a:normAutofit/>
          </a:bodyPr>
          <a:lstStyle/>
          <a:p>
            <a:r>
              <a:rPr lang="ru-RU" sz="1800" dirty="0"/>
              <a:t>В детском саду создана соответствующая предметно-пространственная среда: в каждой группе имеется физкультурный уголок, в котором имеется все необходимое оборудование (мячи разных размеров, скакалки, кегли, обручи, флажки, мешочки для метания, атрибуты для подвижных игр).</a:t>
            </a:r>
          </a:p>
          <a:p>
            <a:endParaRPr lang="ru-RU" sz="1800" dirty="0"/>
          </a:p>
          <a:p>
            <a:r>
              <a:rPr lang="ru-RU" sz="1800" dirty="0"/>
              <a:t>Тематический контроль «Организация работы по физической культуре и здоровьесбережению с учетом ФГОС» показал, что воспитатели знают комплексы физминуток, динамических пауз, комплексы пальчиковых гимнастик, владеют методикой проведения утренней гимнастики, гимнастики пробуждения, физкультурных занятий. </a:t>
            </a:r>
          </a:p>
        </p:txBody>
      </p:sp>
      <p:sp>
        <p:nvSpPr>
          <p:cNvPr id="25" name="Freeform: Shape 13">
            <a:extLst>
              <a:ext uri="{FF2B5EF4-FFF2-40B4-BE49-F238E27FC236}">
                <a16:creationId xmlns=""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7896"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5">
            <a:extLst>
              <a:ext uri="{FF2B5EF4-FFF2-40B4-BE49-F238E27FC236}">
                <a16:creationId xmlns=""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261789" y="0"/>
            <a:ext cx="1303050"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7" name="Freeform: Shape 17">
            <a:extLst>
              <a:ext uri="{FF2B5EF4-FFF2-40B4-BE49-F238E27FC236}">
                <a16:creationId xmlns=""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16245"/>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9">
            <a:extLst>
              <a:ext uri="{FF2B5EF4-FFF2-40B4-BE49-F238E27FC236}">
                <a16:creationId xmlns=""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Freeform: Shape 21">
            <a:extLst>
              <a:ext uri="{FF2B5EF4-FFF2-40B4-BE49-F238E27FC236}">
                <a16:creationId xmlns=""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773320"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pic>
        <p:nvPicPr>
          <p:cNvPr id="7" name="Рисунок 6" descr="Изображение выглядит как зеленый, припаркован, желтый, кухня&#10;&#10;Автоматически созданное описание">
            <a:extLst>
              <a:ext uri="{FF2B5EF4-FFF2-40B4-BE49-F238E27FC236}">
                <a16:creationId xmlns="" xmlns:a16="http://schemas.microsoft.com/office/drawing/2014/main" id="{2DDBC5BC-89EA-DE4C-8F93-4E4FBBF363AC}"/>
              </a:ext>
            </a:extLst>
          </p:cNvPr>
          <p:cNvPicPr>
            <a:picLocks noChangeAspect="1"/>
          </p:cNvPicPr>
          <p:nvPr/>
        </p:nvPicPr>
        <p:blipFill rotWithShape="1">
          <a:blip r:embed="rId2">
            <a:extLst>
              <a:ext uri="{28A0092B-C50C-407E-A947-70E740481C1C}">
                <a14:useLocalDpi xmlns:a14="http://schemas.microsoft.com/office/drawing/2010/main" val="0"/>
              </a:ext>
            </a:extLst>
          </a:blip>
          <a:srcRect l="9529" r="12218" b="-1"/>
          <a:stretch/>
        </p:blipFill>
        <p:spPr>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Номер слайда 3"/>
          <p:cNvSpPr>
            <a:spLocks noGrp="1"/>
          </p:cNvSpPr>
          <p:nvPr>
            <p:ph type="sldNum" sz="quarter" idx="12"/>
          </p:nvPr>
        </p:nvSpPr>
        <p:spPr>
          <a:xfrm>
            <a:off x="397896" y="6356350"/>
            <a:ext cx="791242" cy="365125"/>
          </a:xfrm>
        </p:spPr>
        <p:txBody>
          <a:bodyPr>
            <a:normAutofit/>
          </a:bodyPr>
          <a:lstStyle/>
          <a:p>
            <a:pPr algn="l">
              <a:spcAft>
                <a:spcPts val="600"/>
              </a:spcAft>
            </a:pPr>
            <a:fld id="{C8BA24B9-5283-4922-98AC-B8CA2CBC310A}" type="slidenum">
              <a:rPr lang="ru-RU" smtClean="0"/>
              <a:pPr algn="l">
                <a:spcAft>
                  <a:spcPts val="600"/>
                </a:spcAft>
              </a:pPr>
              <a:t>12</a:t>
            </a:fld>
            <a:endParaRPr lang="ru-RU" dirty="0"/>
          </a:p>
        </p:txBody>
      </p:sp>
      <p:sp>
        <p:nvSpPr>
          <p:cNvPr id="24" name="Freeform: Shape 23">
            <a:extLst>
              <a:ext uri="{FF2B5EF4-FFF2-40B4-BE49-F238E27FC236}">
                <a16:creationId xmlns=""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390384"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234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63AB00AE-4340-440F-82E1-9F69D1D551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Рисунок 5" descr="Изображение выглядит как внутренний, человек, потолок, люди&#10;&#10;Автоматически созданное описание">
            <a:extLst>
              <a:ext uri="{FF2B5EF4-FFF2-40B4-BE49-F238E27FC236}">
                <a16:creationId xmlns="" xmlns:a16="http://schemas.microsoft.com/office/drawing/2014/main" id="{3A8EA939-104E-F84F-9EC5-162B0BEB841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2392" r="17448" b="-1"/>
          <a:stretch/>
        </p:blipFill>
        <p:spPr>
          <a:xfrm>
            <a:off x="4562839" y="-168316"/>
            <a:ext cx="4695998" cy="3932313"/>
          </a:xfrm>
          <a:prstGeom prst="rect">
            <a:avLst/>
          </a:prstGeom>
          <a:effectLst>
            <a:softEdge rad="533400"/>
          </a:effectLst>
        </p:spPr>
      </p:pic>
      <p:pic>
        <p:nvPicPr>
          <p:cNvPr id="9" name="Рисунок 8" descr="Изображение выглядит как человек, внутренний, группа, ребенок&#10;&#10;Автоматически созданное описание">
            <a:extLst>
              <a:ext uri="{FF2B5EF4-FFF2-40B4-BE49-F238E27FC236}">
                <a16:creationId xmlns="" xmlns:a16="http://schemas.microsoft.com/office/drawing/2014/main" id="{06DEAAB5-F492-2246-A6CE-C989C41DD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5" r="3474"/>
          <a:stretch/>
        </p:blipFill>
        <p:spPr>
          <a:xfrm>
            <a:off x="4567428" y="2487166"/>
            <a:ext cx="4697730" cy="4215384"/>
          </a:xfrm>
          <a:prstGeom prst="rect">
            <a:avLst/>
          </a:prstGeom>
          <a:effectLst>
            <a:softEdge rad="533400"/>
          </a:effectLst>
        </p:spPr>
      </p:pic>
      <p:pic>
        <p:nvPicPr>
          <p:cNvPr id="16" name="Picture 15">
            <a:extLst>
              <a:ext uri="{FF2B5EF4-FFF2-40B4-BE49-F238E27FC236}">
                <a16:creationId xmlns=""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603748" y="798445"/>
            <a:ext cx="3602727" cy="1311664"/>
          </a:xfrm>
        </p:spPr>
        <p:txBody>
          <a:bodyPr vert="horz" lIns="91440" tIns="45720" rIns="91440" bIns="45720" rtlCol="0" anchor="ctr">
            <a:normAutofit/>
          </a:bodyPr>
          <a:lstStyle/>
          <a:p>
            <a:pPr algn="l"/>
            <a:r>
              <a:rPr lang="en-US" sz="3500" kern="1200" dirty="0">
                <a:solidFill>
                  <a:srgbClr val="000000"/>
                </a:solidFill>
                <a:latin typeface="+mj-lt"/>
                <a:ea typeface="+mj-ea"/>
                <a:cs typeface="+mj-cs"/>
              </a:rPr>
              <a:t/>
            </a:r>
            <a:br>
              <a:rPr lang="en-US" sz="3500" kern="1200" dirty="0">
                <a:solidFill>
                  <a:srgbClr val="000000"/>
                </a:solidFill>
                <a:latin typeface="+mj-lt"/>
                <a:ea typeface="+mj-ea"/>
                <a:cs typeface="+mj-cs"/>
              </a:rPr>
            </a:br>
            <a:endParaRPr lang="en-US" sz="3500" kern="1200" dirty="0">
              <a:solidFill>
                <a:srgbClr val="000000"/>
              </a:solidFill>
              <a:latin typeface="+mj-lt"/>
              <a:ea typeface="+mj-ea"/>
              <a:cs typeface="+mj-cs"/>
            </a:endParaRPr>
          </a:p>
        </p:txBody>
      </p:sp>
      <p:sp>
        <p:nvSpPr>
          <p:cNvPr id="3" name="Подзаголовок 2"/>
          <p:cNvSpPr>
            <a:spLocks noGrp="1"/>
          </p:cNvSpPr>
          <p:nvPr>
            <p:ph type="subTitle" idx="1"/>
          </p:nvPr>
        </p:nvSpPr>
        <p:spPr>
          <a:xfrm>
            <a:off x="1186354" y="475013"/>
            <a:ext cx="3602728" cy="5776150"/>
          </a:xfrm>
        </p:spPr>
        <p:txBody>
          <a:bodyPr vert="horz" lIns="91440" tIns="45720" rIns="91440" bIns="45720" rtlCol="0" anchor="ctr">
            <a:normAutofit fontScale="92500" lnSpcReduction="20000"/>
          </a:bodyPr>
          <a:lstStyle/>
          <a:p>
            <a:pPr algn="r">
              <a:lnSpc>
                <a:spcPct val="110000"/>
              </a:lnSpc>
            </a:pPr>
            <a:r>
              <a:rPr lang="en-US" sz="1800" dirty="0">
                <a:solidFill>
                  <a:srgbClr val="000000"/>
                </a:solidFill>
                <a:latin typeface="Times New Roman" panose="02020603050405020304" pitchFamily="18" charset="0"/>
                <a:cs typeface="Times New Roman" panose="02020603050405020304" pitchFamily="18" charset="0"/>
              </a:rPr>
              <a:t>Немалое значение в воспитании интереса к занятиям спортом имеет работа с родителями. В этом году была организована выставка фотогазет, стенгазет для родителей «Здоровая семья – здоровый ребенок»</a:t>
            </a:r>
            <a:r>
              <a:rPr lang="en-US" sz="1800" i="1" dirty="0">
                <a:solidFill>
                  <a:srgbClr val="000000"/>
                </a:solidFill>
                <a:latin typeface="Times New Roman" panose="02020603050405020304" pitchFamily="18" charset="0"/>
                <a:cs typeface="Times New Roman" panose="02020603050405020304" pitchFamily="18" charset="0"/>
              </a:rPr>
              <a:t>»</a:t>
            </a:r>
            <a:r>
              <a:rPr lang="en-US" sz="1800" dirty="0">
                <a:solidFill>
                  <a:srgbClr val="000000"/>
                </a:solidFill>
                <a:latin typeface="Times New Roman" panose="02020603050405020304" pitchFamily="18" charset="0"/>
                <a:cs typeface="Times New Roman" panose="02020603050405020304" pitchFamily="18" charset="0"/>
              </a:rPr>
              <a:t>. А также в нашем ДОУ проводится много различных спортивных мероприятий с участием родителей.</a:t>
            </a:r>
          </a:p>
          <a:p>
            <a:pPr algn="r">
              <a:lnSpc>
                <a:spcPct val="110000"/>
              </a:lnSpc>
            </a:pPr>
            <a:r>
              <a:rPr lang="en-US" sz="1800" dirty="0">
                <a:solidFill>
                  <a:srgbClr val="000000"/>
                </a:solidFill>
                <a:latin typeface="Times New Roman" panose="02020603050405020304" pitchFamily="18" charset="0"/>
                <a:cs typeface="Times New Roman" panose="02020603050405020304" pitchFamily="18" charset="0"/>
              </a:rPr>
              <a:t>Для оздоровления воспитанников ДОУ используется комплекс закаливающих мероприятий</a:t>
            </a:r>
          </a:p>
          <a:p>
            <a:pPr algn="r">
              <a:lnSpc>
                <a:spcPct val="110000"/>
              </a:lnSpc>
            </a:pPr>
            <a:r>
              <a:rPr lang="en-US" sz="1800" dirty="0">
                <a:solidFill>
                  <a:srgbClr val="000000"/>
                </a:solidFill>
                <a:latin typeface="Times New Roman" panose="02020603050405020304" pitchFamily="18" charset="0"/>
                <a:cs typeface="Times New Roman" panose="02020603050405020304" pitchFamily="18" charset="0"/>
              </a:rPr>
              <a:t>В осуществлении физкультурно-оздоровительной работы задействованы все сотрудники дошкольной организации. В детском саду проводится комплекс мероприятий в неблагоприятный эпидемический период. Строго соблюдается календарь профилактических прививок. </a:t>
            </a:r>
          </a:p>
          <a:p>
            <a:pPr indent="-228600" algn="l">
              <a:buFont typeface="Arial" panose="020B0604020202020204" pitchFamily="34" charset="0"/>
              <a:buChar char="•"/>
            </a:pPr>
            <a:endParaRPr lang="en-US" sz="1300" dirty="0">
              <a:solidFill>
                <a:srgbClr val="000000"/>
              </a:solidFill>
            </a:endParaRPr>
          </a:p>
        </p:txBody>
      </p:sp>
      <p:sp>
        <p:nvSpPr>
          <p:cNvPr id="4" name="Номер слайда 3"/>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C8BA24B9-5283-4922-98AC-B8CA2CBC310A}" type="slidenum">
              <a:rPr lang="en-US" sz="1000">
                <a:solidFill>
                  <a:srgbClr val="898989"/>
                </a:solidFill>
              </a:rPr>
              <a:pPr defTabSz="914400">
                <a:spcAft>
                  <a:spcPts val="600"/>
                </a:spcAft>
              </a:pPr>
              <a:t>13</a:t>
            </a:fld>
            <a:endParaRPr lang="en-US" sz="1000" dirty="0">
              <a:solidFill>
                <a:srgbClr val="898989"/>
              </a:solidFill>
            </a:endParaRPr>
          </a:p>
        </p:txBody>
      </p:sp>
    </p:spTree>
    <p:extLst>
      <p:ext uri="{BB962C8B-B14F-4D97-AF65-F5344CB8AC3E}">
        <p14:creationId xmlns:p14="http://schemas.microsoft.com/office/powerpoint/2010/main" val="125135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3A58148-D452-4F6F-A2FE-EED968DE1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234543" y="3433763"/>
            <a:ext cx="2397759" cy="2743200"/>
          </a:xfrm>
        </p:spPr>
        <p:txBody>
          <a:bodyPr anchor="t">
            <a:normAutofit/>
          </a:bodyPr>
          <a:lstStyle/>
          <a:p>
            <a:pPr algn="ctr"/>
            <a:r>
              <a:rPr lang="ru-RU" sz="4200" b="1" dirty="0">
                <a:solidFill>
                  <a:schemeClr val="bg1"/>
                </a:solidFill>
              </a:rPr>
              <a:t>Вторая задача</a:t>
            </a:r>
          </a:p>
        </p:txBody>
      </p:sp>
      <p:pic>
        <p:nvPicPr>
          <p:cNvPr id="8" name="Graphic 7">
            <a:extLst>
              <a:ext uri="{FF2B5EF4-FFF2-40B4-BE49-F238E27FC236}">
                <a16:creationId xmlns="" xmlns:a16="http://schemas.microsoft.com/office/drawing/2014/main" id="{4E107E49-06FE-4606-8D34-2A40A6593C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1703" y="2236844"/>
            <a:ext cx="685800" cy="685800"/>
          </a:xfrm>
          <a:prstGeom prst="rect">
            <a:avLst/>
          </a:prstGeom>
        </p:spPr>
      </p:pic>
      <p:sp>
        <p:nvSpPr>
          <p:cNvPr id="3" name="Объект 2"/>
          <p:cNvSpPr>
            <a:spLocks noGrp="1"/>
          </p:cNvSpPr>
          <p:nvPr>
            <p:ph idx="1"/>
          </p:nvPr>
        </p:nvSpPr>
        <p:spPr>
          <a:xfrm>
            <a:off x="3248039" y="641615"/>
            <a:ext cx="5467349" cy="5533496"/>
          </a:xfrm>
        </p:spPr>
        <p:txBody>
          <a:bodyPr anchor="ctr">
            <a:normAutofit/>
          </a:bodyPr>
          <a:lstStyle/>
          <a:p>
            <a:pPr marL="0" indent="0">
              <a:buNone/>
            </a:pPr>
            <a:r>
              <a:rPr lang="ru-RU" sz="2400" dirty="0">
                <a:latin typeface="Times New Roman" panose="02020603050405020304" pitchFamily="18" charset="0"/>
                <a:cs typeface="Times New Roman" panose="02020603050405020304" pitchFamily="18" charset="0"/>
              </a:rPr>
              <a:t>В своей работе над развитием способностей и творческого потенциала детей педагоги активно реализовывали игровые проекты. В результате работы над реализацией проектов у детей развилась любознательность, реализовались познавательные потребности, дети познакомились с разными свойствами окружающих предметов, с законами природы, стали менее застенчивыми, повысился уровень речи и творческих способностей. </a:t>
            </a:r>
          </a:p>
          <a:p>
            <a:pPr marL="0" indent="0">
              <a:buNone/>
            </a:pPr>
            <a:endParaRPr lang="ru-RU" sz="2400" dirty="0"/>
          </a:p>
        </p:txBody>
      </p:sp>
      <p:sp>
        <p:nvSpPr>
          <p:cNvPr id="4" name="Номер слайда 3"/>
          <p:cNvSpPr>
            <a:spLocks noGrp="1"/>
          </p:cNvSpPr>
          <p:nvPr>
            <p:ph type="sldNum" sz="quarter" idx="12"/>
          </p:nvPr>
        </p:nvSpPr>
        <p:spPr>
          <a:xfrm>
            <a:off x="6457950" y="6356350"/>
            <a:ext cx="2057400" cy="365125"/>
          </a:xfrm>
        </p:spPr>
        <p:txBody>
          <a:bodyPr>
            <a:normAutofit/>
          </a:bodyPr>
          <a:lstStyle/>
          <a:p>
            <a:pPr>
              <a:spcAft>
                <a:spcPts val="600"/>
              </a:spcAft>
            </a:pPr>
            <a:fld id="{C8BA24B9-5283-4922-98AC-B8CA2CBC310A}" type="slidenum">
              <a:rPr lang="ru-RU" smtClean="0"/>
              <a:pPr>
                <a:spcAft>
                  <a:spcPts val="600"/>
                </a:spcAft>
              </a:pPr>
              <a:t>14</a:t>
            </a:fld>
            <a:endParaRPr lang="ru-RU" dirty="0"/>
          </a:p>
        </p:txBody>
      </p:sp>
    </p:spTree>
    <p:extLst>
      <p:ext uri="{BB962C8B-B14F-4D97-AF65-F5344CB8AC3E}">
        <p14:creationId xmlns:p14="http://schemas.microsoft.com/office/powerpoint/2010/main" val="3227242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4840" y="1122363"/>
            <a:ext cx="2400300" cy="2387600"/>
          </a:xfrm>
        </p:spPr>
        <p:txBody>
          <a:bodyPr vert="horz" lIns="91440" tIns="45720" rIns="91440" bIns="45720" rtlCol="0">
            <a:normAutofit/>
          </a:bodyPr>
          <a:lstStyle/>
          <a:p>
            <a:pPr algn="l"/>
            <a:r>
              <a:rPr lang="en-US" sz="4200" kern="1200" dirty="0">
                <a:latin typeface="+mj-lt"/>
                <a:ea typeface="+mj-ea"/>
                <a:cs typeface="+mj-cs"/>
              </a:rPr>
              <a:t/>
            </a:r>
            <a:br>
              <a:rPr lang="en-US" sz="4200" kern="1200" dirty="0">
                <a:latin typeface="+mj-lt"/>
                <a:ea typeface="+mj-ea"/>
                <a:cs typeface="+mj-cs"/>
              </a:rPr>
            </a:br>
            <a:endParaRPr lang="en-US" sz="4200" kern="1200" dirty="0">
              <a:latin typeface="+mj-lt"/>
              <a:ea typeface="+mj-ea"/>
              <a:cs typeface="+mj-cs"/>
            </a:endParaRPr>
          </a:p>
        </p:txBody>
      </p:sp>
      <p:sp>
        <p:nvSpPr>
          <p:cNvPr id="3" name="Подзаголовок 2"/>
          <p:cNvSpPr>
            <a:spLocks noGrp="1"/>
          </p:cNvSpPr>
          <p:nvPr>
            <p:ph type="subTitle" idx="1"/>
          </p:nvPr>
        </p:nvSpPr>
        <p:spPr>
          <a:xfrm>
            <a:off x="237505" y="1413164"/>
            <a:ext cx="3186919" cy="4215740"/>
          </a:xfrm>
        </p:spPr>
        <p:txBody>
          <a:bodyPr vert="horz" lIns="91440" tIns="45720" rIns="91440" bIns="45720" rtlCol="0">
            <a:normAutofit fontScale="77500" lnSpcReduction="20000"/>
          </a:bodyPr>
          <a:lstStyle/>
          <a:p>
            <a:pPr>
              <a:lnSpc>
                <a:spcPct val="120000"/>
              </a:lnSpc>
            </a:pPr>
            <a:r>
              <a:rPr lang="ru-RU" dirty="0">
                <a:latin typeface="Times New Roman" panose="02020603050405020304" pitchFamily="18" charset="0"/>
                <a:cs typeface="Times New Roman" panose="02020603050405020304" pitchFamily="18" charset="0"/>
              </a:rPr>
              <a:t>Содержание образовательной программы соответствует основным положениям возрастной психологии и дошкольной педагогики и выстроено по принципу развивающего образования, целью которого является развитие ребенка, и обеспечивает единство воспитательных, развивающих и обучающих целей и задач. </a:t>
            </a:r>
            <a:endParaRPr lang="en-US" sz="1600" dirty="0">
              <a:latin typeface="Times New Roman" panose="02020603050405020304" pitchFamily="18" charset="0"/>
              <a:cs typeface="Times New Roman" panose="02020603050405020304" pitchFamily="18" charset="0"/>
            </a:endParaRPr>
          </a:p>
        </p:txBody>
      </p:sp>
      <p:pic>
        <p:nvPicPr>
          <p:cNvPr id="10" name="Рисунок 9" descr="Изображение выглядит как внутренний, человек, торт, в позе&#10;&#10;Автоматически созданное описание">
            <a:extLst>
              <a:ext uri="{FF2B5EF4-FFF2-40B4-BE49-F238E27FC236}">
                <a16:creationId xmlns="" xmlns:a16="http://schemas.microsoft.com/office/drawing/2014/main" id="{A1210379-2141-6C4C-8898-300761DF4A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048" r="11956" b="-5"/>
          <a:stretch/>
        </p:blipFill>
        <p:spPr>
          <a:xfrm>
            <a:off x="3493007" y="-1"/>
            <a:ext cx="2121910" cy="2183054"/>
          </a:xfrm>
          <a:prstGeom prst="rect">
            <a:avLst/>
          </a:prstGeom>
        </p:spPr>
      </p:pic>
      <p:pic>
        <p:nvPicPr>
          <p:cNvPr id="18" name="Рисунок 17" descr="Изображение выглядит как ребенок, внутренний, маленький, игрушка&#10;&#10;Автоматически созданное описание">
            <a:extLst>
              <a:ext uri="{FF2B5EF4-FFF2-40B4-BE49-F238E27FC236}">
                <a16:creationId xmlns="" xmlns:a16="http://schemas.microsoft.com/office/drawing/2014/main" id="{997344B8-C9B7-BA40-87C3-BBD5B40B5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83" r="16215" b="6"/>
          <a:stretch/>
        </p:blipFill>
        <p:spPr>
          <a:xfrm>
            <a:off x="3493007" y="2274491"/>
            <a:ext cx="2119122" cy="2241463"/>
          </a:xfrm>
          <a:prstGeom prst="rect">
            <a:avLst/>
          </a:prstGeom>
        </p:spPr>
      </p:pic>
      <p:pic>
        <p:nvPicPr>
          <p:cNvPr id="12" name="Рисунок 11" descr="Изображение выглядит как внутренний, стол, человек, группа&#10;&#10;Автоматически созданное описание">
            <a:extLst>
              <a:ext uri="{FF2B5EF4-FFF2-40B4-BE49-F238E27FC236}">
                <a16:creationId xmlns="" xmlns:a16="http://schemas.microsoft.com/office/drawing/2014/main" id="{C96D06ED-6623-4F4C-AADE-55FD981861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5" r="22606" b="4"/>
          <a:stretch/>
        </p:blipFill>
        <p:spPr>
          <a:xfrm>
            <a:off x="5677923" y="10"/>
            <a:ext cx="3460502" cy="3383270"/>
          </a:xfrm>
          <a:prstGeom prst="rect">
            <a:avLst/>
          </a:prstGeom>
        </p:spPr>
      </p:pic>
      <p:pic>
        <p:nvPicPr>
          <p:cNvPr id="20" name="Рисунок 19" descr="Изображение выглядит как внутренний, человек, ребенок, молодой&#10;&#10;Автоматически созданное описание">
            <a:extLst>
              <a:ext uri="{FF2B5EF4-FFF2-40B4-BE49-F238E27FC236}">
                <a16:creationId xmlns="" xmlns:a16="http://schemas.microsoft.com/office/drawing/2014/main" id="{F85D4F1A-E657-5944-98C2-929CF8AE6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0774"/>
          <a:stretch/>
        </p:blipFill>
        <p:spPr>
          <a:xfrm rot="5400000">
            <a:off x="3430442" y="4676313"/>
            <a:ext cx="2241464" cy="2121909"/>
          </a:xfrm>
          <a:prstGeom prst="rect">
            <a:avLst/>
          </a:prstGeom>
        </p:spPr>
      </p:pic>
      <p:pic>
        <p:nvPicPr>
          <p:cNvPr id="15" name="Рисунок 14" descr="Изображение выглядит как группа, желтый, люди, пляж&#10;&#10;Автоматически созданное описание">
            <a:extLst>
              <a:ext uri="{FF2B5EF4-FFF2-40B4-BE49-F238E27FC236}">
                <a16:creationId xmlns="" xmlns:a16="http://schemas.microsoft.com/office/drawing/2014/main" id="{D6FFE88A-ECDF-9444-99AF-19DEA8CE28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19" r="18372" b="4"/>
          <a:stretch/>
        </p:blipFill>
        <p:spPr>
          <a:xfrm>
            <a:off x="5677923" y="3474720"/>
            <a:ext cx="3460502" cy="3383280"/>
          </a:xfrm>
          <a:prstGeom prst="rect">
            <a:avLst/>
          </a:prstGeom>
        </p:spPr>
      </p:pic>
      <p:sp>
        <p:nvSpPr>
          <p:cNvPr id="4" name="Номер слайда 3"/>
          <p:cNvSpPr>
            <a:spLocks noGrp="1"/>
          </p:cNvSpPr>
          <p:nvPr>
            <p:ph type="sldNum" sz="quarter" idx="12"/>
          </p:nvPr>
        </p:nvSpPr>
        <p:spPr>
          <a:xfrm>
            <a:off x="8138160" y="6356350"/>
            <a:ext cx="377190" cy="365125"/>
          </a:xfrm>
          <a:prstGeom prst="ellipse">
            <a:avLst/>
          </a:prstGeom>
        </p:spPr>
        <p:txBody>
          <a:bodyPr vert="horz" lIns="91440" tIns="45720" rIns="91440" bIns="45720" rtlCol="0">
            <a:normAutofit fontScale="62500" lnSpcReduction="20000"/>
          </a:bodyPr>
          <a:lstStyle/>
          <a:p>
            <a:pPr defTabSz="914400">
              <a:spcAft>
                <a:spcPts val="600"/>
              </a:spcAft>
            </a:pPr>
            <a:fld id="{C8BA24B9-5283-4922-98AC-B8CA2CBC310A}" type="slidenum">
              <a:rPr lang="en-US" sz="1000">
                <a:solidFill>
                  <a:srgbClr val="FFFFFF"/>
                </a:solidFill>
              </a:rPr>
              <a:pPr defTabSz="914400">
                <a:spcAft>
                  <a:spcPts val="600"/>
                </a:spcAft>
              </a:pPr>
              <a:t>15</a:t>
            </a:fld>
            <a:endParaRPr lang="en-US" sz="1000" dirty="0">
              <a:solidFill>
                <a:srgbClr val="FFFFFF"/>
              </a:solidFill>
            </a:endParaRPr>
          </a:p>
        </p:txBody>
      </p:sp>
    </p:spTree>
    <p:extLst>
      <p:ext uri="{BB962C8B-B14F-4D97-AF65-F5344CB8AC3E}">
        <p14:creationId xmlns:p14="http://schemas.microsoft.com/office/powerpoint/2010/main" val="127741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3A58148-D452-4F6F-A2FE-EED968DE1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234543" y="3433763"/>
            <a:ext cx="2397759" cy="2743200"/>
          </a:xfrm>
        </p:spPr>
        <p:txBody>
          <a:bodyPr anchor="t">
            <a:normAutofit/>
          </a:bodyPr>
          <a:lstStyle/>
          <a:p>
            <a:pPr algn="ctr"/>
            <a:r>
              <a:rPr lang="ru-RU" sz="4200" b="1" dirty="0">
                <a:solidFill>
                  <a:schemeClr val="bg1"/>
                </a:solidFill>
              </a:rPr>
              <a:t>Третья задача</a:t>
            </a:r>
          </a:p>
        </p:txBody>
      </p:sp>
      <p:pic>
        <p:nvPicPr>
          <p:cNvPr id="8" name="Graphic 7">
            <a:extLst>
              <a:ext uri="{FF2B5EF4-FFF2-40B4-BE49-F238E27FC236}">
                <a16:creationId xmlns="" xmlns:a16="http://schemas.microsoft.com/office/drawing/2014/main" id="{4E107E49-06FE-4606-8D34-2A40A6593C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1703" y="2236844"/>
            <a:ext cx="685800" cy="685800"/>
          </a:xfrm>
          <a:prstGeom prst="rect">
            <a:avLst/>
          </a:prstGeom>
        </p:spPr>
      </p:pic>
      <p:sp>
        <p:nvSpPr>
          <p:cNvPr id="3" name="Объект 2"/>
          <p:cNvSpPr>
            <a:spLocks noGrp="1"/>
          </p:cNvSpPr>
          <p:nvPr>
            <p:ph idx="1"/>
          </p:nvPr>
        </p:nvSpPr>
        <p:spPr>
          <a:xfrm>
            <a:off x="3248039" y="641615"/>
            <a:ext cx="5467349" cy="5533496"/>
          </a:xfrm>
        </p:spPr>
        <p:txBody>
          <a:bodyPr anchor="ctr">
            <a:normAutofit/>
          </a:bodyPr>
          <a:lstStyle/>
          <a:p>
            <a:pPr marL="0" indent="0" algn="ctr">
              <a:buNone/>
            </a:pPr>
            <a:r>
              <a:rPr lang="ru-RU" sz="3600" dirty="0">
                <a:latin typeface="Times New Roman" panose="02020603050405020304" pitchFamily="18" charset="0"/>
                <a:cs typeface="Times New Roman" panose="02020603050405020304" pitchFamily="18" charset="0"/>
              </a:rPr>
              <a:t>При решении третьей задачи внимание уделялось патриотическому </a:t>
            </a:r>
            <a:r>
              <a:rPr lang="ru-RU" sz="3600" dirty="0" smtClean="0">
                <a:latin typeface="Times New Roman" panose="02020603050405020304" pitchFamily="18" charset="0"/>
                <a:cs typeface="Times New Roman" panose="02020603050405020304" pitchFamily="18" charset="0"/>
              </a:rPr>
              <a:t>воспитанию </a:t>
            </a:r>
            <a:r>
              <a:rPr lang="ru-RU" sz="3600" dirty="0">
                <a:latin typeface="Times New Roman" panose="02020603050405020304" pitchFamily="18" charset="0"/>
                <a:cs typeface="Times New Roman" panose="02020603050405020304" pitchFamily="18" charset="0"/>
              </a:rPr>
              <a:t>детей</a:t>
            </a:r>
            <a:r>
              <a:rPr lang="ru-RU" sz="3600" dirty="0"/>
              <a:t>.</a:t>
            </a:r>
          </a:p>
          <a:p>
            <a:pPr marL="0" indent="0">
              <a:buNone/>
            </a:pPr>
            <a:endParaRPr lang="ru-RU" dirty="0"/>
          </a:p>
        </p:txBody>
      </p:sp>
      <p:sp>
        <p:nvSpPr>
          <p:cNvPr id="4" name="Номер слайда 3"/>
          <p:cNvSpPr>
            <a:spLocks noGrp="1"/>
          </p:cNvSpPr>
          <p:nvPr>
            <p:ph type="sldNum" sz="quarter" idx="12"/>
          </p:nvPr>
        </p:nvSpPr>
        <p:spPr>
          <a:xfrm>
            <a:off x="6457950" y="6356350"/>
            <a:ext cx="2057400" cy="365125"/>
          </a:xfrm>
        </p:spPr>
        <p:txBody>
          <a:bodyPr>
            <a:normAutofit/>
          </a:bodyPr>
          <a:lstStyle/>
          <a:p>
            <a:pPr>
              <a:spcAft>
                <a:spcPts val="600"/>
              </a:spcAft>
            </a:pPr>
            <a:fld id="{C8BA24B9-5283-4922-98AC-B8CA2CBC310A}" type="slidenum">
              <a:rPr lang="ru-RU" smtClean="0"/>
              <a:pPr>
                <a:spcAft>
                  <a:spcPts val="600"/>
                </a:spcAft>
              </a:pPr>
              <a:t>16</a:t>
            </a:fld>
            <a:endParaRPr lang="ru-RU" dirty="0"/>
          </a:p>
        </p:txBody>
      </p:sp>
    </p:spTree>
    <p:extLst>
      <p:ext uri="{BB962C8B-B14F-4D97-AF65-F5344CB8AC3E}">
        <p14:creationId xmlns:p14="http://schemas.microsoft.com/office/powerpoint/2010/main" val="1648441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2245810"/>
            <a:ext cx="6858000" cy="1355750"/>
          </a:xfrm>
        </p:spPr>
        <p:txBody>
          <a:bodyPr>
            <a:normAutofit/>
          </a:bodyPr>
          <a:lstStyle/>
          <a:p>
            <a:pPr algn="l"/>
            <a:r>
              <a:rPr lang="ru-RU" sz="4300" dirty="0"/>
              <a:t/>
            </a:r>
            <a:br>
              <a:rPr lang="ru-RU" sz="4300" dirty="0"/>
            </a:br>
            <a:endParaRPr lang="ru-RU" sz="4300" dirty="0"/>
          </a:p>
        </p:txBody>
      </p:sp>
      <p:sp>
        <p:nvSpPr>
          <p:cNvPr id="3" name="Подзаголовок 2"/>
          <p:cNvSpPr>
            <a:spLocks noGrp="1"/>
          </p:cNvSpPr>
          <p:nvPr>
            <p:ph type="subTitle" idx="1"/>
          </p:nvPr>
        </p:nvSpPr>
        <p:spPr>
          <a:xfrm>
            <a:off x="578439" y="2245810"/>
            <a:ext cx="7532407" cy="2273823"/>
          </a:xfrm>
        </p:spPr>
        <p:txBody>
          <a:bodyPr>
            <a:normAutofit fontScale="55000" lnSpcReduction="20000"/>
          </a:bodyPr>
          <a:lstStyle/>
          <a:p>
            <a:pPr>
              <a:lnSpc>
                <a:spcPct val="120000"/>
              </a:lnSpc>
            </a:pPr>
            <a:r>
              <a:rPr lang="ru-RU" sz="2600" dirty="0">
                <a:latin typeface="Times New Roman" panose="02020603050405020304" pitchFamily="18" charset="0"/>
                <a:cs typeface="Times New Roman" panose="02020603050405020304" pitchFamily="18" charset="0"/>
              </a:rPr>
              <a:t>В январе 2020 года была проведена консультация для педагогов «Патриотическое воспитание дошкольников по ФГОС», а также педагогический совет на тему: «Патриотическое воспитание дошкольников путем их приобщения к историческим и культурным ценностям </a:t>
            </a:r>
            <a:r>
              <a:rPr lang="ru-RU" sz="2600" dirty="0" smtClean="0">
                <a:latin typeface="Times New Roman" panose="02020603050405020304" pitchFamily="18" charset="0"/>
                <a:cs typeface="Times New Roman" panose="02020603050405020304" pitchFamily="18" charset="0"/>
              </a:rPr>
              <a:t>края</a:t>
            </a:r>
            <a:r>
              <a:rPr lang="ru-RU" sz="2600" dirty="0">
                <a:latin typeface="Times New Roman" panose="02020603050405020304" pitchFamily="18" charset="0"/>
                <a:cs typeface="Times New Roman" panose="02020603050405020304" pitchFamily="18" charset="0"/>
              </a:rPr>
              <a:t>».</a:t>
            </a:r>
          </a:p>
          <a:p>
            <a:pPr>
              <a:lnSpc>
                <a:spcPct val="120000"/>
              </a:lnSpc>
            </a:pPr>
            <a:r>
              <a:rPr lang="ru-RU" sz="2600" dirty="0">
                <a:latin typeface="Times New Roman" panose="02020603050405020304" pitchFamily="18" charset="0"/>
                <a:cs typeface="Times New Roman" panose="02020603050405020304" pitchFamily="18" charset="0"/>
              </a:rPr>
              <a:t>Проведённый тематический контроль продемонстрировал эффективность воспитательно-образовательной работы в ДОУ по вопросу «Состояние работы в ДОУ по патриотическому воспитанию детей дошкольного возраста». В образовательном учреждении созданы предпосылки, раскрывающие систему взглядов на проблему нравственно-патриотического воспитания детей в целом. </a:t>
            </a:r>
          </a:p>
          <a:p>
            <a:pPr algn="l"/>
            <a:endParaRPr lang="ru-RU" sz="900" dirty="0"/>
          </a:p>
        </p:txBody>
      </p:sp>
      <p:pic>
        <p:nvPicPr>
          <p:cNvPr id="9" name="Рисунок 8">
            <a:extLst>
              <a:ext uri="{FF2B5EF4-FFF2-40B4-BE49-F238E27FC236}">
                <a16:creationId xmlns="" xmlns:a16="http://schemas.microsoft.com/office/drawing/2014/main" id="{DCB3ACFE-1F3A-F34B-B2D3-4A2490F2E4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0073" y="10"/>
            <a:ext cx="5340927" cy="2130463"/>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12" name="Рисунок 11">
            <a:extLst>
              <a:ext uri="{FF2B5EF4-FFF2-40B4-BE49-F238E27FC236}">
                <a16:creationId xmlns="" xmlns:a16="http://schemas.microsoft.com/office/drawing/2014/main" id="{2D040E6B-B4CA-074A-B782-F63D584516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440" y="-19569"/>
            <a:ext cx="2180573"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sp>
        <p:nvSpPr>
          <p:cNvPr id="17" name="Freeform 34">
            <a:extLst>
              <a:ext uri="{FF2B5EF4-FFF2-40B4-BE49-F238E27FC236}">
                <a16:creationId xmlns="" xmlns:a16="http://schemas.microsoft.com/office/drawing/2014/main" id="{1453C4A9-C0F7-4891-A7CA-C230D2F224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Рисунок 10">
            <a:extLst>
              <a:ext uri="{FF2B5EF4-FFF2-40B4-BE49-F238E27FC236}">
                <a16:creationId xmlns="" xmlns:a16="http://schemas.microsoft.com/office/drawing/2014/main" id="{1AC53A0C-564F-B544-9D44-62CC8780B3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8651" y="4682840"/>
            <a:ext cx="5357812" cy="2175160"/>
          </a:xfrm>
          <a:custGeom>
            <a:avLst/>
            <a:gdLst/>
            <a:ahLst/>
            <a:cxnLst/>
            <a:rect l="l" t="t" r="r" b="b"/>
            <a:pathLst>
              <a:path w="8563376" h="2175160">
                <a:moveTo>
                  <a:pt x="0" y="0"/>
                </a:moveTo>
                <a:lnTo>
                  <a:pt x="8563376" y="0"/>
                </a:lnTo>
                <a:lnTo>
                  <a:pt x="7555992" y="2175160"/>
                </a:lnTo>
                <a:lnTo>
                  <a:pt x="0" y="2175160"/>
                </a:lnTo>
                <a:close/>
              </a:path>
            </a:pathLst>
          </a:custGeom>
        </p:spPr>
      </p:pic>
      <p:sp>
        <p:nvSpPr>
          <p:cNvPr id="4" name="Номер слайда 3"/>
          <p:cNvSpPr>
            <a:spLocks noGrp="1"/>
          </p:cNvSpPr>
          <p:nvPr>
            <p:ph type="sldNum" sz="quarter" idx="12"/>
          </p:nvPr>
        </p:nvSpPr>
        <p:spPr>
          <a:xfrm>
            <a:off x="6615112" y="5623560"/>
            <a:ext cx="1900238" cy="365125"/>
          </a:xfrm>
        </p:spPr>
        <p:txBody>
          <a:bodyPr>
            <a:normAutofit/>
          </a:bodyPr>
          <a:lstStyle/>
          <a:p>
            <a:pPr marL="0" algn="l" defTabSz="457200" rtl="0" eaLnBrk="1" latinLnBrk="0" hangingPunct="1">
              <a:spcAft>
                <a:spcPts val="600"/>
              </a:spcAft>
            </a:pPr>
            <a:r>
              <a:rPr lang="ru-RU" dirty="0">
                <a:solidFill>
                  <a:srgbClr val="FFFFFF">
                    <a:alpha val="80000"/>
                  </a:srgbClr>
                </a:solidFill>
              </a:rPr>
              <a:t>10</a:t>
            </a:r>
          </a:p>
        </p:txBody>
      </p:sp>
    </p:spTree>
    <p:extLst>
      <p:ext uri="{BB962C8B-B14F-4D97-AF65-F5344CB8AC3E}">
        <p14:creationId xmlns:p14="http://schemas.microsoft.com/office/powerpoint/2010/main" val="159504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602E5CEE-91F4-469A-8DB0-B083D4E6D3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Рисунок 8" descr="Изображение выглядит как внутренний, стол, книга, рабочий стол&#10;&#10;Автоматически созданное описание">
            <a:extLst>
              <a:ext uri="{FF2B5EF4-FFF2-40B4-BE49-F238E27FC236}">
                <a16:creationId xmlns="" xmlns:a16="http://schemas.microsoft.com/office/drawing/2014/main" id="{A1613072-8769-2F41-9AA4-23EA8AE72D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38" r="-3" b="2660"/>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Рисунок 5" descr="Изображение выглядит как фотография, компьютер, книга, рабочий стол&#10;&#10;Автоматически созданное описание">
            <a:extLst>
              <a:ext uri="{FF2B5EF4-FFF2-40B4-BE49-F238E27FC236}">
                <a16:creationId xmlns="" xmlns:a16="http://schemas.microsoft.com/office/drawing/2014/main" id="{37E8C8E8-412A-9E4F-8EAF-B478C4E48255}"/>
              </a:ext>
            </a:extLst>
          </p:cNvPr>
          <p:cNvPicPr>
            <a:picLocks noChangeAspect="1"/>
          </p:cNvPicPr>
          <p:nvPr/>
        </p:nvPicPr>
        <p:blipFill rotWithShape="1">
          <a:blip r:embed="rId3">
            <a:extLst>
              <a:ext uri="{28A0092B-C50C-407E-A947-70E740481C1C}">
                <a14:useLocalDpi xmlns:a14="http://schemas.microsoft.com/office/drawing/2010/main" val="0"/>
              </a:ext>
            </a:extLst>
          </a:blip>
          <a:srcRect r="-2" b="30330"/>
          <a:stretch/>
        </p:blipFill>
        <p:spPr>
          <a:xfrm>
            <a:off x="6397590" y="3456433"/>
            <a:ext cx="274641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11" name="Рисунок 10" descr="Изображение выглядит как стол, внутренний, сидит, зеленый&#10;&#10;Автоматически созданное описание">
            <a:extLst>
              <a:ext uri="{FF2B5EF4-FFF2-40B4-BE49-F238E27FC236}">
                <a16:creationId xmlns="" xmlns:a16="http://schemas.microsoft.com/office/drawing/2014/main" id="{F646B732-9314-054D-8B72-674A3DF1DC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57" r="14178"/>
          <a:stretch/>
        </p:blipFill>
        <p:spPr>
          <a:xfrm>
            <a:off x="3876264" y="3456432"/>
            <a:ext cx="3048449"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33" name="Freeform: Shape 32">
            <a:extLst>
              <a:ext uri="{FF2B5EF4-FFF2-40B4-BE49-F238E27FC236}">
                <a16:creationId xmlns="" xmlns:a16="http://schemas.microsoft.com/office/drawing/2014/main" id="{E2AC6510-3E38-4777-B5FF-489AB2AFC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5" name="Freeform: Shape 34">
            <a:extLst>
              <a:ext uri="{FF2B5EF4-FFF2-40B4-BE49-F238E27FC236}">
                <a16:creationId xmlns="" xmlns:a16="http://schemas.microsoft.com/office/drawing/2014/main" id="{01E4E464-521F-49A9-8D9D-6F6979C454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Подзаголовок 2"/>
          <p:cNvSpPr>
            <a:spLocks noGrp="1"/>
          </p:cNvSpPr>
          <p:nvPr>
            <p:ph type="subTitle" idx="1"/>
          </p:nvPr>
        </p:nvSpPr>
        <p:spPr>
          <a:xfrm>
            <a:off x="329183" y="881716"/>
            <a:ext cx="3848519" cy="5144180"/>
          </a:xfrm>
        </p:spPr>
        <p:txBody>
          <a:bodyPr>
            <a:normAutofit fontScale="25000" lnSpcReduction="20000"/>
          </a:bodyPr>
          <a:lstStyle/>
          <a:p>
            <a:pPr>
              <a:lnSpc>
                <a:spcPct val="120000"/>
              </a:lnSpc>
            </a:pPr>
            <a:r>
              <a:rPr lang="ru-RU" sz="6500" dirty="0">
                <a:latin typeface="Times New Roman" panose="02020603050405020304" pitchFamily="18" charset="0"/>
                <a:cs typeface="Times New Roman" panose="02020603050405020304" pitchFamily="18" charset="0"/>
              </a:rPr>
              <a:t>В группах оборудованы специальные зоны: для детей младшего дошкольного возраста – уголки по социально- нравственному воспитанию, ориентированные на ознакомление детей с микросоциумом (семья, детский сад, родной город); для детей  старшего дошкольного возраста – уголки патриотического воспитания, содержащие материал, по ознакомлению с родной станицей, страной, государственной символикой. Прослеживается система в планировании работы педагогов по нравственно-патриотическому воспитанию. Педагоги воспитывают у дошкольников любознательность, чувство любви и привязанности к своей семье, к родному дому, к своему народу, его обычаям, традициям в разных видах деятельности.</a:t>
            </a:r>
          </a:p>
          <a:p>
            <a:endParaRPr lang="ru-RU" sz="800" dirty="0"/>
          </a:p>
        </p:txBody>
      </p:sp>
      <p:sp>
        <p:nvSpPr>
          <p:cNvPr id="37" name="Rectangle 36">
            <a:extLst>
              <a:ext uri="{FF2B5EF4-FFF2-40B4-BE49-F238E27FC236}">
                <a16:creationId xmlns="" xmlns:a16="http://schemas.microsoft.com/office/drawing/2014/main" id="{D1CD565B-6ECC-4F9F-9651-D9B02A7EB2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Рисунок 12" descr="Изображение выглядит как стол, внутренний, сидит, продукт&#10;&#10;Автоматически созданное описание">
            <a:extLst>
              <a:ext uri="{FF2B5EF4-FFF2-40B4-BE49-F238E27FC236}">
                <a16:creationId xmlns="" xmlns:a16="http://schemas.microsoft.com/office/drawing/2014/main" id="{44DC31FE-8C77-CA49-8F0F-918758AD54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342" r="12082" b="3"/>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39" name="Rectangle 38">
            <a:extLst>
              <a:ext uri="{FF2B5EF4-FFF2-40B4-BE49-F238E27FC236}">
                <a16:creationId xmlns="" xmlns:a16="http://schemas.microsoft.com/office/drawing/2014/main" id="{E52DEE4C-2D60-4B27-8ABB-1D595DF08E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a:xfrm>
            <a:off x="7601386" y="6356350"/>
            <a:ext cx="1213430" cy="365125"/>
          </a:xfrm>
        </p:spPr>
        <p:txBody>
          <a:bodyPr>
            <a:normAutofit/>
          </a:bodyPr>
          <a:lstStyle/>
          <a:p>
            <a:pPr>
              <a:spcAft>
                <a:spcPts val="600"/>
              </a:spcAft>
            </a:pPr>
            <a:fld id="{C8BA24B9-5283-4922-98AC-B8CA2CBC310A}" type="slidenum">
              <a:rPr lang="ru-RU">
                <a:solidFill>
                  <a:schemeClr val="bg1"/>
                </a:solidFill>
              </a:rPr>
              <a:pPr>
                <a:spcAft>
                  <a:spcPts val="600"/>
                </a:spcAft>
              </a:pPr>
              <a:t>18</a:t>
            </a:fld>
            <a:endParaRPr lang="ru-RU" dirty="0">
              <a:solidFill>
                <a:schemeClr val="bg1"/>
              </a:solidFill>
            </a:endParaRPr>
          </a:p>
        </p:txBody>
      </p:sp>
    </p:spTree>
    <p:extLst>
      <p:ext uri="{BB962C8B-B14F-4D97-AF65-F5344CB8AC3E}">
        <p14:creationId xmlns:p14="http://schemas.microsoft.com/office/powerpoint/2010/main" val="1116040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822962"/>
            <a:ext cx="7772400" cy="829100"/>
          </a:xfrm>
        </p:spPr>
        <p:txBody>
          <a:bodyPr>
            <a:normAutofit fontScale="90000"/>
          </a:bodyPr>
          <a:lstStyle/>
          <a:p>
            <a:r>
              <a:rPr lang="ru-RU" dirty="0"/>
              <a:t/>
            </a:r>
            <a:br>
              <a:rPr lang="ru-RU" dirty="0"/>
            </a:br>
            <a:endParaRPr lang="ru-RU" dirty="0"/>
          </a:p>
        </p:txBody>
      </p:sp>
      <p:sp>
        <p:nvSpPr>
          <p:cNvPr id="3" name="Подзаголовок 2"/>
          <p:cNvSpPr>
            <a:spLocks noGrp="1"/>
          </p:cNvSpPr>
          <p:nvPr>
            <p:ph type="subTitle" idx="1"/>
          </p:nvPr>
        </p:nvSpPr>
        <p:spPr>
          <a:xfrm>
            <a:off x="742950" y="2891938"/>
            <a:ext cx="7772400" cy="3512635"/>
          </a:xfrm>
        </p:spPr>
        <p:txBody>
          <a:bodyPr>
            <a:normAutofit/>
          </a:bodyPr>
          <a:lstStyle/>
          <a:p>
            <a:r>
              <a:rPr lang="ru-RU" sz="6000" dirty="0"/>
              <a:t>ВЫВОДЫ.</a:t>
            </a:r>
          </a:p>
          <a:p>
            <a:r>
              <a:rPr lang="ru-RU" sz="6000" dirty="0"/>
              <a:t>РЕКОМЕНДАЦИИ.</a:t>
            </a:r>
          </a:p>
        </p:txBody>
      </p:sp>
      <p:sp>
        <p:nvSpPr>
          <p:cNvPr id="4" name="Номер слайда 3"/>
          <p:cNvSpPr>
            <a:spLocks noGrp="1"/>
          </p:cNvSpPr>
          <p:nvPr>
            <p:ph type="sldNum" sz="quarter" idx="12"/>
          </p:nvPr>
        </p:nvSpPr>
        <p:spPr/>
        <p:txBody>
          <a:bodyPr/>
          <a:lstStyle/>
          <a:p>
            <a:fld id="{C8BA24B9-5283-4922-98AC-B8CA2CBC310A}" type="slidenum">
              <a:rPr lang="ru-RU" smtClean="0"/>
              <a:t>19</a:t>
            </a:fld>
            <a:endParaRPr lang="ru-RU" dirty="0"/>
          </a:p>
        </p:txBody>
      </p:sp>
    </p:spTree>
    <p:extLst>
      <p:ext uri="{BB962C8B-B14F-4D97-AF65-F5344CB8AC3E}">
        <p14:creationId xmlns:p14="http://schemas.microsoft.com/office/powerpoint/2010/main" val="2175791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7025" y="1198877"/>
            <a:ext cx="7772400" cy="1263665"/>
          </a:xfrm>
        </p:spPr>
        <p:txBody>
          <a:bodyPr>
            <a:normAutofit fontScale="90000"/>
          </a:bodyPr>
          <a:lstStyle/>
          <a:p>
            <a:r>
              <a:rPr lang="ru-RU" b="1" dirty="0" smtClean="0"/>
              <a:t>«Творческая встреча сотрудников»</a:t>
            </a:r>
            <a:r>
              <a:rPr lang="ru-RU" b="1" dirty="0"/>
              <a:t/>
            </a:r>
            <a:br>
              <a:rPr lang="ru-RU" b="1" dirty="0"/>
            </a:br>
            <a:endParaRPr lang="ru-RU" b="1" dirty="0"/>
          </a:p>
        </p:txBody>
      </p:sp>
      <p:sp>
        <p:nvSpPr>
          <p:cNvPr id="3" name="Подзаголовок 2"/>
          <p:cNvSpPr>
            <a:spLocks noGrp="1"/>
          </p:cNvSpPr>
          <p:nvPr>
            <p:ph type="subTitle" idx="1"/>
          </p:nvPr>
        </p:nvSpPr>
        <p:spPr>
          <a:xfrm>
            <a:off x="742950" y="2625506"/>
            <a:ext cx="7772400" cy="3779068"/>
          </a:xfrm>
        </p:spPr>
        <p:txBody>
          <a:bodyPr>
            <a:normAutofit fontScale="92500" lnSpcReduction="10000"/>
          </a:bodyPr>
          <a:lstStyle/>
          <a:p>
            <a:pPr lvl="0" fontAlgn="base"/>
            <a:r>
              <a:rPr lang="ru-RU" b="1" dirty="0"/>
              <a:t>«Коротко о главном»</a:t>
            </a:r>
            <a:endParaRPr lang="ru-RU" dirty="0" smtClean="0"/>
          </a:p>
          <a:p>
            <a:pPr lvl="0" fontAlgn="base"/>
            <a:r>
              <a:rPr lang="ru-RU" dirty="0" smtClean="0"/>
              <a:t>Я </a:t>
            </a:r>
            <a:r>
              <a:rPr lang="ru-RU" dirty="0"/>
              <a:t>представляю вашему вниманию </a:t>
            </a:r>
            <a:r>
              <a:rPr lang="ru-RU" dirty="0" smtClean="0"/>
              <a:t>программу </a:t>
            </a:r>
            <a:r>
              <a:rPr lang="ru-RU" dirty="0"/>
              <a:t>на сегодняшний </a:t>
            </a:r>
            <a:r>
              <a:rPr lang="ru-RU" dirty="0" smtClean="0"/>
              <a:t>день</a:t>
            </a:r>
            <a:r>
              <a:rPr lang="ru-RU" dirty="0"/>
              <a:t>:</a:t>
            </a:r>
            <a:endParaRPr lang="ru-RU" dirty="0" smtClean="0"/>
          </a:p>
          <a:p>
            <a:pPr lvl="0" fontAlgn="base"/>
            <a:r>
              <a:rPr lang="ru-RU" dirty="0" smtClean="0"/>
              <a:t>1. Общая информация</a:t>
            </a:r>
          </a:p>
          <a:p>
            <a:pPr fontAlgn="base"/>
            <a:r>
              <a:rPr lang="ru-RU" dirty="0" smtClean="0"/>
              <a:t>2. Характеристика </a:t>
            </a:r>
            <a:r>
              <a:rPr lang="ru-RU" dirty="0"/>
              <a:t>педагогических кадров</a:t>
            </a:r>
            <a:r>
              <a:rPr lang="ru-RU" dirty="0" smtClean="0"/>
              <a:t>.</a:t>
            </a:r>
          </a:p>
          <a:p>
            <a:pPr fontAlgn="base"/>
            <a:r>
              <a:rPr lang="ru-RU" dirty="0" smtClean="0"/>
              <a:t>3. Анализ заболеваемости воспитанников.</a:t>
            </a:r>
          </a:p>
          <a:p>
            <a:pPr fontAlgn="base"/>
            <a:r>
              <a:rPr lang="ru-RU" dirty="0"/>
              <a:t>4</a:t>
            </a:r>
            <a:r>
              <a:rPr lang="ru-RU" dirty="0" smtClean="0"/>
              <a:t>. Анализ </a:t>
            </a:r>
            <a:r>
              <a:rPr lang="ru-RU" dirty="0"/>
              <a:t>выполнения годовых задач</a:t>
            </a:r>
            <a:r>
              <a:rPr lang="ru-RU" dirty="0" smtClean="0"/>
              <a:t>.</a:t>
            </a:r>
          </a:p>
          <a:p>
            <a:pPr fontAlgn="base"/>
            <a:r>
              <a:rPr lang="ru-RU" dirty="0"/>
              <a:t>5</a:t>
            </a:r>
            <a:r>
              <a:rPr lang="ru-RU" dirty="0" smtClean="0"/>
              <a:t>. Отчет </a:t>
            </a:r>
            <a:r>
              <a:rPr lang="ru-RU" dirty="0"/>
              <a:t>о проделанной работе совместно со специалистами </a:t>
            </a:r>
            <a:r>
              <a:rPr lang="ru-RU" dirty="0" smtClean="0"/>
              <a:t>ДОУ</a:t>
            </a:r>
          </a:p>
          <a:p>
            <a:pPr fontAlgn="base"/>
            <a:r>
              <a:rPr lang="ru-RU" dirty="0" smtClean="0"/>
              <a:t>6. Упражнение «СВЕТОФОР»</a:t>
            </a:r>
            <a:endParaRPr lang="ru-RU" dirty="0"/>
          </a:p>
          <a:p>
            <a:pPr fontAlgn="base"/>
            <a:endParaRPr lang="ru-RU" dirty="0"/>
          </a:p>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2</a:t>
            </a:fld>
            <a:endParaRPr lang="ru-RU" dirty="0"/>
          </a:p>
        </p:txBody>
      </p:sp>
    </p:spTree>
    <p:extLst>
      <p:ext uri="{BB962C8B-B14F-4D97-AF65-F5344CB8AC3E}">
        <p14:creationId xmlns:p14="http://schemas.microsoft.com/office/powerpoint/2010/main" val="2300552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4239AD17-21BC-4090-8A06-2C13E2C14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4CCB5858-C37C-49D4-B2B7-05F9FE7C1A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1" name="Graphic 14">
            <a:extLst>
              <a:ext uri="{FF2B5EF4-FFF2-40B4-BE49-F238E27FC236}">
                <a16:creationId xmlns="" xmlns:a16="http://schemas.microsoft.com/office/drawing/2014/main" id="{2929DB54-1BF0-4191-88B1-ADEBA6E9A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5010434" y="344262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dirty="0"/>
          </a:p>
        </p:txBody>
      </p:sp>
      <p:sp>
        <p:nvSpPr>
          <p:cNvPr id="23" name="Graphic 14">
            <a:extLst>
              <a:ext uri="{FF2B5EF4-FFF2-40B4-BE49-F238E27FC236}">
                <a16:creationId xmlns="" xmlns:a16="http://schemas.microsoft.com/office/drawing/2014/main" id="{2CF7CF5F-D747-47B3-80B1-8392750446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010434" y="70284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dirty="0"/>
          </a:p>
        </p:txBody>
      </p:sp>
      <p:sp>
        <p:nvSpPr>
          <p:cNvPr id="25" name="Graphic 14">
            <a:extLst>
              <a:ext uri="{FF2B5EF4-FFF2-40B4-BE49-F238E27FC236}">
                <a16:creationId xmlns="" xmlns:a16="http://schemas.microsoft.com/office/drawing/2014/main" id="{6E28FA02-41B9-466D-B728-320B55FB09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67834" y="344262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dirty="0"/>
          </a:p>
        </p:txBody>
      </p:sp>
      <p:sp>
        <p:nvSpPr>
          <p:cNvPr id="27" name="Graphic 14">
            <a:extLst>
              <a:ext uri="{FF2B5EF4-FFF2-40B4-BE49-F238E27FC236}">
                <a16:creationId xmlns="" xmlns:a16="http://schemas.microsoft.com/office/drawing/2014/main" id="{CE1108CD-786E-4304-9504-9C5AD64829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flipV="1">
            <a:off x="7067834" y="702847"/>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dirty="0"/>
          </a:p>
        </p:txBody>
      </p:sp>
      <p:sp>
        <p:nvSpPr>
          <p:cNvPr id="2" name="Заголовок 1"/>
          <p:cNvSpPr>
            <a:spLocks noGrp="1"/>
          </p:cNvSpPr>
          <p:nvPr>
            <p:ph type="ctrTitle"/>
          </p:nvPr>
        </p:nvSpPr>
        <p:spPr>
          <a:xfrm>
            <a:off x="1097280" y="685797"/>
            <a:ext cx="5970554" cy="2263779"/>
          </a:xfrm>
        </p:spPr>
        <p:txBody>
          <a:bodyPr vert="horz" lIns="91440" tIns="45720" rIns="91440" bIns="45720" rtlCol="0" anchor="t">
            <a:normAutofit/>
          </a:bodyPr>
          <a:lstStyle/>
          <a:p>
            <a:pPr algn="l"/>
            <a:r>
              <a:rPr lang="en-US" sz="4400" kern="1200" dirty="0">
                <a:solidFill>
                  <a:schemeClr val="tx1"/>
                </a:solidFill>
                <a:latin typeface="+mj-lt"/>
                <a:ea typeface="+mj-ea"/>
                <a:cs typeface="+mj-cs"/>
              </a:rPr>
              <a:t/>
            </a:r>
            <a:br>
              <a:rPr lang="en-US"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sp>
        <p:nvSpPr>
          <p:cNvPr id="29" name="Rectangle 28">
            <a:extLst>
              <a:ext uri="{FF2B5EF4-FFF2-40B4-BE49-F238E27FC236}">
                <a16:creationId xmlns="" xmlns:a16="http://schemas.microsoft.com/office/drawing/2014/main" id="{0E512CF0-F4DE-404C-9B0D-7577CE4BD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одзаголовок 2"/>
          <p:cNvSpPr>
            <a:spLocks noGrp="1"/>
          </p:cNvSpPr>
          <p:nvPr>
            <p:ph type="subTitle" idx="1"/>
          </p:nvPr>
        </p:nvSpPr>
        <p:spPr>
          <a:xfrm>
            <a:off x="1097280" y="1066800"/>
            <a:ext cx="7426234" cy="4813545"/>
          </a:xfrm>
        </p:spPr>
        <p:txBody>
          <a:bodyPr vert="horz" lIns="91440" tIns="45720" rIns="91440" bIns="45720" rtlCol="0">
            <a:normAutofit fontScale="70000" lnSpcReduction="20000"/>
          </a:bodyPr>
          <a:lstStyle/>
          <a:p>
            <a:pPr indent="-228600" algn="l">
              <a:buFont typeface="Arial" panose="020B0604020202020204" pitchFamily="34" charset="0"/>
              <a:buChar char="•"/>
            </a:pPr>
            <a:endParaRPr lang="en-US" sz="800" dirty="0"/>
          </a:p>
          <a:p>
            <a:pPr algn="l">
              <a:lnSpc>
                <a:spcPct val="120000"/>
              </a:lnSpc>
            </a:pPr>
            <a:r>
              <a:rPr lang="en-US" sz="2000" dirty="0">
                <a:latin typeface="Times New Roman" panose="02020603050405020304" pitchFamily="18" charset="0"/>
                <a:cs typeface="Times New Roman" panose="02020603050405020304" pitchFamily="18" charset="0"/>
              </a:rPr>
              <a:t>Работа по вопросу формирования представлений о здоровом образе жизни была проведена большая, во всех группах ежедневно проводятся физкультурно-оздоровительные мероприятия: утренняя гимнастика, гимнастика после сна, подвижные игры на прогулках, игры малой подвижности в группе, физкультурные занятия.</a:t>
            </a:r>
          </a:p>
          <a:p>
            <a:pPr algn="l">
              <a:lnSpc>
                <a:spcPct val="120000"/>
              </a:lnSpc>
            </a:pPr>
            <a:r>
              <a:rPr lang="en-US" sz="2000" u="sng" dirty="0">
                <a:latin typeface="Times New Roman" panose="02020603050405020304" pitchFamily="18" charset="0"/>
                <a:cs typeface="Times New Roman" panose="02020603050405020304" pitchFamily="18" charset="0"/>
              </a:rPr>
              <a:t>Однако выявлены следующие проблемы: </a:t>
            </a:r>
            <a:r>
              <a:rPr lang="en-US" sz="2000" dirty="0">
                <a:latin typeface="Times New Roman" panose="02020603050405020304" pitchFamily="18" charset="0"/>
                <a:cs typeface="Times New Roman" panose="02020603050405020304" pitchFamily="18" charset="0"/>
              </a:rPr>
              <a:t>пребывание детей на воздухе не всегда правильно организуется, сокращается время прогулок, не всегда есть контроль со стороны воспитателей за правильностью осанки детей во время работы за столом. На занятиях воспитатели не используют профилактические упражнения для глаз.</a:t>
            </a:r>
          </a:p>
          <a:p>
            <a:pPr algn="l">
              <a:lnSpc>
                <a:spcPct val="120000"/>
              </a:lnSpc>
            </a:pPr>
            <a:r>
              <a:rPr lang="en-US" sz="2000" dirty="0">
                <a:latin typeface="Times New Roman" panose="02020603050405020304" pitchFamily="18" charset="0"/>
                <a:cs typeface="Times New Roman" panose="02020603050405020304" pitchFamily="18" charset="0"/>
              </a:rPr>
              <a:t> Поставленная задача была решена частично.</a:t>
            </a:r>
          </a:p>
          <a:p>
            <a:pPr algn="l">
              <a:lnSpc>
                <a:spcPct val="120000"/>
              </a:lnSpc>
            </a:pPr>
            <a:r>
              <a:rPr lang="en-US" sz="2000" dirty="0">
                <a:latin typeface="Times New Roman" panose="02020603050405020304" pitchFamily="18" charset="0"/>
                <a:cs typeface="Times New Roman" panose="02020603050405020304" pitchFamily="18" charset="0"/>
              </a:rPr>
              <a:t> Причины этого различны, но как основная видится — отсутствие единой системы в работе всех педагогов ДОУ. Кроме того, вследствие увеличения инфекционной заболеваемости детей (особенно весной этого года) следует обратить внимание на формирование потребности в сохранении физического и психического здоровья у всех участников педагогического процесса.</a:t>
            </a:r>
          </a:p>
          <a:p>
            <a:pPr algn="l">
              <a:lnSpc>
                <a:spcPct val="120000"/>
              </a:lnSpc>
            </a:pPr>
            <a:r>
              <a:rPr lang="en-US" sz="2000" u="sng" dirty="0">
                <a:latin typeface="Times New Roman" panose="02020603050405020304" pitchFamily="18" charset="0"/>
                <a:cs typeface="Times New Roman" panose="02020603050405020304" pitchFamily="18" charset="0"/>
              </a:rPr>
              <a:t>Рекомендации:</a:t>
            </a:r>
          </a:p>
          <a:p>
            <a:pPr algn="l">
              <a:lnSpc>
                <a:spcPct val="120000"/>
              </a:lnSpc>
            </a:pPr>
            <a:r>
              <a:rPr lang="en-US" sz="2000" dirty="0">
                <a:latin typeface="Times New Roman" panose="02020603050405020304" pitchFamily="18" charset="0"/>
                <a:cs typeface="Times New Roman" panose="02020603050405020304" pitchFamily="18" charset="0"/>
              </a:rPr>
              <a:t>В связи с вышеперечисленным видится целесообразным продолжить работу по формированию представлений о здоровом образе жизни через все виды детской деятельности - занятия, игру, труд в следующем учебном году.</a:t>
            </a:r>
          </a:p>
          <a:p>
            <a:pPr indent="-228600" algn="l">
              <a:buFont typeface="Arial" panose="020B0604020202020204" pitchFamily="34" charset="0"/>
              <a:buChar char="•"/>
            </a:pPr>
            <a:endParaRPr lang="en-US" sz="800" dirty="0"/>
          </a:p>
        </p:txBody>
      </p:sp>
      <p:sp>
        <p:nvSpPr>
          <p:cNvPr id="31" name="Rectangle 30">
            <a:extLst>
              <a:ext uri="{FF2B5EF4-FFF2-40B4-BE49-F238E27FC236}">
                <a16:creationId xmlns="" xmlns:a16="http://schemas.microsoft.com/office/drawing/2014/main" id="{E4BB9A57-609D-40CE-9D30-B630CDAB20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7731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BB2B1F0-0DD6-4744-9A46-7A344FB48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630936" y="426720"/>
            <a:ext cx="7879842" cy="1919141"/>
          </a:xfrm>
        </p:spPr>
        <p:txBody>
          <a:bodyPr vert="horz" lIns="91440" tIns="45720" rIns="91440" bIns="45720" rtlCol="0" anchor="b">
            <a:normAutofit/>
          </a:bodyPr>
          <a:lstStyle/>
          <a:p>
            <a:pPr algn="l"/>
            <a:r>
              <a:rPr lang="en-US" sz="5200" kern="1200" dirty="0">
                <a:solidFill>
                  <a:schemeClr val="tx1"/>
                </a:solidFill>
                <a:latin typeface="+mj-lt"/>
                <a:ea typeface="+mj-ea"/>
                <a:cs typeface="+mj-cs"/>
              </a:rPr>
              <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sp>
        <p:nvSpPr>
          <p:cNvPr id="10" name="Rectangle 9">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Подзаголовок 2"/>
          <p:cNvSpPr>
            <a:spLocks noGrp="1"/>
          </p:cNvSpPr>
          <p:nvPr>
            <p:ph type="subTitle" idx="1"/>
          </p:nvPr>
        </p:nvSpPr>
        <p:spPr>
          <a:xfrm>
            <a:off x="630936" y="3337269"/>
            <a:ext cx="7882128" cy="2905686"/>
          </a:xfrm>
        </p:spPr>
        <p:txBody>
          <a:bodyPr vert="horz" lIns="91440" tIns="45720" rIns="91440" bIns="45720" rtlCol="0">
            <a:normAutofit lnSpcReduction="10000"/>
          </a:bodyPr>
          <a:lstStyle/>
          <a:p>
            <a:pPr indent="-228600" algn="l">
              <a:buFont typeface="Arial" panose="020B0604020202020204" pitchFamily="34" charset="0"/>
              <a:buChar char="•"/>
            </a:pPr>
            <a:endParaRPr lang="en-US" sz="1600" dirty="0"/>
          </a:p>
          <a:p>
            <a:pPr algn="l">
              <a:lnSpc>
                <a:spcPct val="100000"/>
              </a:lnSpc>
            </a:pPr>
            <a:r>
              <a:rPr lang="en-US" sz="1600" dirty="0">
                <a:latin typeface="Times New Roman" panose="02020603050405020304" pitchFamily="18" charset="0"/>
                <a:cs typeface="Times New Roman" panose="02020603050405020304" pitchFamily="18" charset="0"/>
              </a:rPr>
              <a:t>Работа в совершенствовании условий развития способностей и творческого потенциала каждого ребенка показала в целом положительные результаты</a:t>
            </a:r>
            <a:r>
              <a:rPr lang="ru-RU" sz="1600" dirty="0">
                <a:latin typeface="Times New Roman" panose="02020603050405020304" pitchFamily="18" charset="0"/>
                <a:cs typeface="Times New Roman" panose="02020603050405020304" pitchFamily="18" charset="0"/>
              </a:rPr>
              <a:t>.</a:t>
            </a:r>
          </a:p>
          <a:p>
            <a:pPr algn="l">
              <a:lnSpc>
                <a:spcPct val="100000"/>
              </a:lnSpc>
            </a:pPr>
            <a:r>
              <a:rPr lang="ru-RU" sz="1600" u="sng" dirty="0">
                <a:latin typeface="Times New Roman" panose="02020603050405020304" pitchFamily="18" charset="0"/>
                <a:cs typeface="Times New Roman" panose="02020603050405020304" pitchFamily="18" charset="0"/>
              </a:rPr>
              <a:t>О</a:t>
            </a:r>
            <a:r>
              <a:rPr lang="en-US" sz="1600" u="sng" dirty="0">
                <a:latin typeface="Times New Roman" panose="02020603050405020304" pitchFamily="18" charset="0"/>
                <a:cs typeface="Times New Roman" panose="02020603050405020304" pitchFamily="18" charset="0"/>
              </a:rPr>
              <a:t>днако</a:t>
            </a:r>
            <a:r>
              <a:rPr lang="ru-RU" sz="1600" u="sng" dirty="0">
                <a:latin typeface="Times New Roman" panose="02020603050405020304" pitchFamily="18" charset="0"/>
                <a:cs typeface="Times New Roman" panose="02020603050405020304" pitchFamily="18" charset="0"/>
              </a:rPr>
              <a:t> выявлены следующие проблемы:</a:t>
            </a:r>
            <a:r>
              <a:rPr lang="en-US" sz="1600" dirty="0">
                <a:latin typeface="Times New Roman" panose="02020603050405020304" pitchFamily="18" charset="0"/>
                <a:cs typeface="Times New Roman" panose="02020603050405020304" pitchFamily="18" charset="0"/>
              </a:rPr>
              <a:t> в планировании мало уделяется индивидуальной работы с детьми; не в полном объеме используются в НОД пальчиковые игры, речевые упражнения. </a:t>
            </a:r>
          </a:p>
          <a:p>
            <a:pPr algn="l">
              <a:lnSpc>
                <a:spcPct val="100000"/>
              </a:lnSpc>
            </a:pPr>
            <a:r>
              <a:rPr lang="en-US" sz="1600" u="sng" dirty="0">
                <a:latin typeface="Times New Roman" panose="02020603050405020304" pitchFamily="18" charset="0"/>
                <a:cs typeface="Times New Roman" panose="02020603050405020304" pitchFamily="18" charset="0"/>
              </a:rPr>
              <a:t>Рекомендации:</a:t>
            </a:r>
          </a:p>
          <a:p>
            <a:pPr algn="l">
              <a:lnSpc>
                <a:spcPct val="100000"/>
              </a:lnSpc>
            </a:pPr>
            <a:r>
              <a:rPr lang="en-US" sz="1600" dirty="0">
                <a:latin typeface="Times New Roman" panose="02020603050405020304" pitchFamily="18" charset="0"/>
                <a:cs typeface="Times New Roman" panose="02020603050405020304" pitchFamily="18" charset="0"/>
              </a:rPr>
              <a:t>Более подробно уделять в планировании индивидуальную работу с детьми, а также регулярно проводить совместную работу с социальными институтами: библиотека, музей.</a:t>
            </a:r>
          </a:p>
          <a:p>
            <a:pPr indent="-228600" algn="l">
              <a:buFont typeface="Arial" panose="020B0604020202020204" pitchFamily="34" charset="0"/>
              <a:buChar char="•"/>
            </a:pPr>
            <a:endParaRPr lang="en-US" sz="1600" dirty="0"/>
          </a:p>
        </p:txBody>
      </p:sp>
    </p:spTree>
    <p:extLst>
      <p:ext uri="{BB962C8B-B14F-4D97-AF65-F5344CB8AC3E}">
        <p14:creationId xmlns:p14="http://schemas.microsoft.com/office/powerpoint/2010/main" val="152862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029D5AD-8348-4446-B191-6A9B6FE03F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 xmlns:a16="http://schemas.microsoft.com/office/drawing/2014/main" id="{A3F395A2-2B64-4749-BD93-2F159C7E1F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 xmlns:a16="http://schemas.microsoft.com/office/drawing/2014/main" id="{5CF0135B-EAB8-4CA0-896C-2D897ECD28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Заголовок 1"/>
          <p:cNvSpPr>
            <a:spLocks noGrp="1"/>
          </p:cNvSpPr>
          <p:nvPr>
            <p:ph type="ctrTitle"/>
          </p:nvPr>
        </p:nvSpPr>
        <p:spPr>
          <a:xfrm>
            <a:off x="628650" y="253397"/>
            <a:ext cx="7886700" cy="1273233"/>
          </a:xfrm>
        </p:spPr>
        <p:txBody>
          <a:bodyPr vert="horz" lIns="91440" tIns="45720" rIns="91440" bIns="45720" rtlCol="0" anchor="ctr">
            <a:normAutofit/>
          </a:bodyPr>
          <a:lstStyle/>
          <a:p>
            <a:pPr algn="l"/>
            <a:r>
              <a:rPr lang="en-US" sz="3500" kern="1200" dirty="0">
                <a:solidFill>
                  <a:schemeClr val="tx1"/>
                </a:solidFill>
                <a:latin typeface="+mj-lt"/>
                <a:ea typeface="+mj-ea"/>
                <a:cs typeface="+mj-cs"/>
              </a:rPr>
              <a:t/>
            </a:r>
            <a:br>
              <a:rPr lang="en-US" sz="3500" kern="1200" dirty="0">
                <a:solidFill>
                  <a:schemeClr val="tx1"/>
                </a:solidFill>
                <a:latin typeface="+mj-lt"/>
                <a:ea typeface="+mj-ea"/>
                <a:cs typeface="+mj-cs"/>
              </a:rPr>
            </a:br>
            <a:endParaRPr lang="en-US" sz="3500" kern="1200" dirty="0">
              <a:solidFill>
                <a:schemeClr val="tx1"/>
              </a:solidFill>
              <a:latin typeface="+mj-lt"/>
              <a:ea typeface="+mj-ea"/>
              <a:cs typeface="+mj-cs"/>
            </a:endParaRPr>
          </a:p>
        </p:txBody>
      </p:sp>
      <p:sp>
        <p:nvSpPr>
          <p:cNvPr id="14" name="Rectangle 13">
            <a:extLst>
              <a:ext uri="{FF2B5EF4-FFF2-40B4-BE49-F238E27FC236}">
                <a16:creationId xmlns=""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Подзаголовок 2"/>
          <p:cNvSpPr>
            <a:spLocks noGrp="1"/>
          </p:cNvSpPr>
          <p:nvPr>
            <p:ph type="subTitle" idx="1"/>
          </p:nvPr>
        </p:nvSpPr>
        <p:spPr>
          <a:xfrm>
            <a:off x="628650" y="2478024"/>
            <a:ext cx="7886700" cy="3694176"/>
          </a:xfrm>
        </p:spPr>
        <p:txBody>
          <a:bodyPr vert="horz" lIns="91440" tIns="45720" rIns="91440" bIns="45720" rtlCol="0">
            <a:normAutofit/>
          </a:bodyPr>
          <a:lstStyle/>
          <a:p>
            <a:pPr algn="l">
              <a:lnSpc>
                <a:spcPct val="100000"/>
              </a:lnSpc>
            </a:pPr>
            <a:r>
              <a:rPr lang="en-US" sz="1900" dirty="0">
                <a:latin typeface="Times New Roman" panose="02020603050405020304" pitchFamily="18" charset="0"/>
                <a:cs typeface="Times New Roman" panose="02020603050405020304" pitchFamily="18" charset="0"/>
              </a:rPr>
              <a:t>Работа педагогического коллектива по воспитанию патриотических чувств у детей дошкольного возраста ведется планомерно, целенаправленно, систематически. Грубых нарушений не выявлено. Имеют место </a:t>
            </a:r>
            <a:r>
              <a:rPr lang="en-US" sz="1900" u="sng" dirty="0">
                <a:latin typeface="Times New Roman" panose="02020603050405020304" pitchFamily="18" charset="0"/>
                <a:cs typeface="Times New Roman" panose="02020603050405020304" pitchFamily="18" charset="0"/>
              </a:rPr>
              <a:t>недочеты</a:t>
            </a:r>
            <a:r>
              <a:rPr lang="en-US" sz="1900" dirty="0">
                <a:latin typeface="Times New Roman" panose="02020603050405020304" pitchFamily="18" charset="0"/>
                <a:cs typeface="Times New Roman" panose="02020603050405020304" pitchFamily="18" charset="0"/>
              </a:rPr>
              <a:t> в работе отдельных групп и педагогов.</a:t>
            </a:r>
          </a:p>
          <a:p>
            <a:pPr algn="l">
              <a:lnSpc>
                <a:spcPct val="100000"/>
              </a:lnSpc>
            </a:pPr>
            <a:r>
              <a:rPr lang="en-US" sz="1900" u="sng" dirty="0">
                <a:latin typeface="Times New Roman" panose="02020603050405020304" pitchFamily="18" charset="0"/>
                <a:cs typeface="Times New Roman" panose="02020603050405020304" pitchFamily="18" charset="0"/>
              </a:rPr>
              <a:t>Рекомендации</a:t>
            </a:r>
            <a:r>
              <a:rPr lang="en-US" sz="1900" dirty="0">
                <a:latin typeface="Times New Roman" panose="02020603050405020304" pitchFamily="18" charset="0"/>
                <a:cs typeface="Times New Roman" panose="02020603050405020304" pitchFamily="18" charset="0"/>
              </a:rPr>
              <a:t>:  </a:t>
            </a:r>
          </a:p>
          <a:p>
            <a:pPr algn="l">
              <a:lnSpc>
                <a:spcPct val="100000"/>
              </a:lnSpc>
            </a:pPr>
            <a:r>
              <a:rPr lang="en-US" sz="1900" dirty="0">
                <a:latin typeface="Times New Roman" panose="02020603050405020304" pitchFamily="18" charset="0"/>
                <a:cs typeface="Times New Roman" panose="02020603050405020304" pitchFamily="18" charset="0"/>
              </a:rPr>
              <a:t>Продолжить работу по нравственному воспитанию дошкольников, используя новые технологии обучения и воспитания.</a:t>
            </a:r>
          </a:p>
          <a:p>
            <a:pPr indent="-228600" algn="l">
              <a:buFont typeface="Arial" panose="020B0604020202020204" pitchFamily="34" charset="0"/>
              <a:buChar char="•"/>
            </a:pPr>
            <a:endParaRPr lang="en-US" sz="1900" dirty="0"/>
          </a:p>
        </p:txBody>
      </p:sp>
    </p:spTree>
    <p:extLst>
      <p:ext uri="{BB962C8B-B14F-4D97-AF65-F5344CB8AC3E}">
        <p14:creationId xmlns:p14="http://schemas.microsoft.com/office/powerpoint/2010/main" val="497900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8752" y="931123"/>
            <a:ext cx="7772400" cy="829100"/>
          </a:xfrm>
        </p:spPr>
        <p:txBody>
          <a:bodyPr>
            <a:normAutofit fontScale="90000"/>
          </a:bodyPr>
          <a:lstStyle/>
          <a:p>
            <a:r>
              <a:rPr lang="ru-RU" sz="3600" dirty="0"/>
              <a:t/>
            </a:r>
            <a:br>
              <a:rPr lang="ru-RU" sz="3600" dirty="0"/>
            </a:br>
            <a:r>
              <a:rPr lang="ru-RU" sz="3600" b="1" dirty="0">
                <a:latin typeface="Times New Roman" panose="02020603050405020304" pitchFamily="18" charset="0"/>
                <a:cs typeface="Times New Roman" panose="02020603050405020304" pitchFamily="18" charset="0"/>
              </a:rPr>
              <a:t>Отчет о проделанной работе совместно со специалистами ДОУ</a:t>
            </a:r>
            <a:r>
              <a:rPr lang="ru-RU" b="1" dirty="0"/>
              <a:t/>
            </a:r>
            <a:br>
              <a:rPr lang="ru-RU" b="1" dirty="0"/>
            </a:br>
            <a:endParaRPr lang="ru-RU" dirty="0"/>
          </a:p>
        </p:txBody>
      </p:sp>
      <p:sp>
        <p:nvSpPr>
          <p:cNvPr id="3" name="Подзаголовок 2"/>
          <p:cNvSpPr>
            <a:spLocks noGrp="1"/>
          </p:cNvSpPr>
          <p:nvPr>
            <p:ph type="subTitle" idx="1"/>
          </p:nvPr>
        </p:nvSpPr>
        <p:spPr>
          <a:xfrm>
            <a:off x="552827" y="1345673"/>
            <a:ext cx="7772400" cy="5048047"/>
          </a:xfrm>
        </p:spPr>
        <p:txBody>
          <a:bodyPr>
            <a:normAutofit/>
          </a:bodyPr>
          <a:lstStyle/>
          <a:p>
            <a:r>
              <a:rPr lang="ru-RU" b="1" dirty="0" smtClean="0"/>
              <a:t>Выступления:</a:t>
            </a:r>
            <a:endParaRPr lang="ru-RU" b="1" dirty="0"/>
          </a:p>
          <a:p>
            <a:r>
              <a:rPr lang="ru-RU" dirty="0">
                <a:latin typeface="Times New Roman" panose="02020603050405020304" pitchFamily="18" charset="0"/>
                <a:cs typeface="Times New Roman" panose="02020603050405020304" pitchFamily="18" charset="0"/>
              </a:rPr>
              <a:t>1.  «Психологическая готовность к школе» </a:t>
            </a:r>
          </a:p>
          <a:p>
            <a:r>
              <a:rPr lang="ru-RU" dirty="0">
                <a:latin typeface="Times New Roman" panose="02020603050405020304" pitchFamily="18" charset="0"/>
                <a:cs typeface="Times New Roman" panose="02020603050405020304" pitchFamily="18" charset="0"/>
              </a:rPr>
              <a:t>Педагог-психолог Лебедкова </a:t>
            </a:r>
            <a:r>
              <a:rPr lang="ru-RU" dirty="0" err="1">
                <a:latin typeface="Times New Roman" panose="02020603050405020304" pitchFamily="18" charset="0"/>
                <a:cs typeface="Times New Roman" panose="02020603050405020304" pitchFamily="18" charset="0"/>
              </a:rPr>
              <a:t>Р.Я</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Отчет «Музыкально-эстетическое воспитание в ДОУ».</a:t>
            </a:r>
          </a:p>
          <a:p>
            <a:r>
              <a:rPr lang="ru-RU" dirty="0" err="1">
                <a:latin typeface="Times New Roman" panose="02020603050405020304" pitchFamily="18" charset="0"/>
                <a:cs typeface="Times New Roman" panose="02020603050405020304" pitchFamily="18" charset="0"/>
              </a:rPr>
              <a:t>Муз.рук</a:t>
            </a:r>
            <a:r>
              <a:rPr lang="ru-RU" dirty="0">
                <a:latin typeface="Times New Roman" panose="02020603050405020304" pitchFamily="18" charset="0"/>
                <a:cs typeface="Times New Roman" panose="02020603050405020304" pitchFamily="18" charset="0"/>
              </a:rPr>
              <a:t>. Гребенщикова Т.Е.</a:t>
            </a:r>
          </a:p>
          <a:p>
            <a:r>
              <a:rPr lang="ru-RU" dirty="0">
                <a:latin typeface="Times New Roman" panose="02020603050405020304" pitchFamily="18" charset="0"/>
                <a:cs typeface="Times New Roman" panose="02020603050405020304" pitchFamily="18" charset="0"/>
              </a:rPr>
              <a:t>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Отчет «Речь наших детей».</a:t>
            </a:r>
          </a:p>
          <a:p>
            <a:r>
              <a:rPr lang="ru-RU" dirty="0">
                <a:latin typeface="Times New Roman" panose="02020603050405020304" pitchFamily="18" charset="0"/>
                <a:cs typeface="Times New Roman" panose="02020603050405020304" pitchFamily="18" charset="0"/>
              </a:rPr>
              <a:t>Учителя логопеды Черная </a:t>
            </a:r>
            <a:r>
              <a:rPr lang="ru-RU" dirty="0" err="1">
                <a:latin typeface="Times New Roman" panose="02020603050405020304" pitchFamily="18" charset="0"/>
                <a:cs typeface="Times New Roman" panose="02020603050405020304" pitchFamily="18" charset="0"/>
              </a:rPr>
              <a:t>О.С</a:t>
            </a:r>
            <a:r>
              <a:rPr lang="ru-RU" dirty="0">
                <a:latin typeface="Times New Roman" panose="02020603050405020304" pitchFamily="18" charset="0"/>
                <a:cs typeface="Times New Roman" panose="02020603050405020304" pitchFamily="18" charset="0"/>
              </a:rPr>
              <a:t>., Терехова </a:t>
            </a:r>
            <a:r>
              <a:rPr lang="ru-RU" dirty="0" err="1">
                <a:latin typeface="Times New Roman" panose="02020603050405020304" pitchFamily="18" charset="0"/>
                <a:cs typeface="Times New Roman" panose="02020603050405020304" pitchFamily="18" charset="0"/>
              </a:rPr>
              <a:t>Т.В</a:t>
            </a:r>
            <a:r>
              <a:rPr lang="ru-RU" dirty="0">
                <a:latin typeface="Times New Roman" panose="02020603050405020304" pitchFamily="18" charset="0"/>
                <a:cs typeface="Times New Roman" panose="02020603050405020304" pitchFamily="18" charset="0"/>
              </a:rPr>
              <a:t>., Ламтюгова </a:t>
            </a:r>
            <a:r>
              <a:rPr lang="ru-RU" dirty="0" err="1">
                <a:latin typeface="Times New Roman" panose="02020603050405020304" pitchFamily="18" charset="0"/>
                <a:cs typeface="Times New Roman" panose="02020603050405020304" pitchFamily="18" charset="0"/>
              </a:rPr>
              <a:t>Н.И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4</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Отчет о физкультурно-оздоровительной работе за год.</a:t>
            </a:r>
          </a:p>
          <a:p>
            <a:r>
              <a:rPr lang="ru-RU" dirty="0">
                <a:latin typeface="Times New Roman" panose="02020603050405020304" pitchFamily="18" charset="0"/>
                <a:cs typeface="Times New Roman" panose="02020603050405020304" pitchFamily="18" charset="0"/>
              </a:rPr>
              <a:t>Инструктор по ФИЗО Демидова </a:t>
            </a:r>
            <a:r>
              <a:rPr lang="ru-RU" dirty="0" err="1">
                <a:latin typeface="Times New Roman" panose="02020603050405020304" pitchFamily="18" charset="0"/>
                <a:cs typeface="Times New Roman" panose="02020603050405020304" pitchFamily="18" charset="0"/>
              </a:rPr>
              <a:t>М.В</a:t>
            </a:r>
            <a:r>
              <a:rPr lang="ru-RU" dirty="0">
                <a:latin typeface="Times New Roman" panose="02020603050405020304" pitchFamily="18" charset="0"/>
                <a:cs typeface="Times New Roman" panose="02020603050405020304" pitchFamily="18" charset="0"/>
              </a:rPr>
              <a:t>.</a:t>
            </a:r>
          </a:p>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23</a:t>
            </a:fld>
            <a:endParaRPr lang="ru-RU" dirty="0"/>
          </a:p>
        </p:txBody>
      </p:sp>
    </p:spTree>
    <p:extLst>
      <p:ext uri="{BB962C8B-B14F-4D97-AF65-F5344CB8AC3E}">
        <p14:creationId xmlns:p14="http://schemas.microsoft.com/office/powerpoint/2010/main" val="1943604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4554" y="2241966"/>
            <a:ext cx="7772400" cy="829100"/>
          </a:xfrm>
        </p:spPr>
        <p:txBody>
          <a:bodyPr>
            <a:normAutofit fontScale="90000"/>
          </a:bodyPr>
          <a:lstStyle/>
          <a:p>
            <a:r>
              <a:rPr lang="ru-RU" sz="3600" dirty="0"/>
              <a:t/>
            </a:r>
            <a:br>
              <a:rPr lang="ru-RU" sz="3600" dirty="0"/>
            </a:br>
            <a:r>
              <a:rPr lang="ru-RU" sz="4400" b="1" dirty="0" smtClean="0">
                <a:solidFill>
                  <a:srgbClr val="FF0000"/>
                </a:solidFill>
                <a:latin typeface="Times New Roman" panose="02020603050405020304" pitchFamily="18" charset="0"/>
                <a:cs typeface="Times New Roman" panose="02020603050405020304" pitchFamily="18" charset="0"/>
              </a:rPr>
              <a:t>У</a:t>
            </a:r>
            <a:r>
              <a:rPr lang="ru-RU" sz="4400" b="1" dirty="0" smtClean="0">
                <a:solidFill>
                  <a:schemeClr val="accent4"/>
                </a:solidFill>
                <a:latin typeface="Times New Roman" panose="02020603050405020304" pitchFamily="18" charset="0"/>
                <a:cs typeface="Times New Roman" panose="02020603050405020304" pitchFamily="18" charset="0"/>
              </a:rPr>
              <a:t>п</a:t>
            </a:r>
            <a:r>
              <a:rPr lang="ru-RU" sz="4400" b="1" dirty="0" smtClean="0">
                <a:solidFill>
                  <a:schemeClr val="accent6"/>
                </a:solidFill>
                <a:latin typeface="Times New Roman" panose="02020603050405020304" pitchFamily="18" charset="0"/>
                <a:cs typeface="Times New Roman" panose="02020603050405020304" pitchFamily="18" charset="0"/>
              </a:rPr>
              <a:t>р</a:t>
            </a:r>
            <a:r>
              <a:rPr lang="ru-RU" sz="4400" b="1" dirty="0" smtClean="0">
                <a:solidFill>
                  <a:srgbClr val="FF0000"/>
                </a:solidFill>
                <a:latin typeface="Times New Roman" panose="02020603050405020304" pitchFamily="18" charset="0"/>
                <a:cs typeface="Times New Roman" panose="02020603050405020304" pitchFamily="18" charset="0"/>
              </a:rPr>
              <a:t>а</a:t>
            </a:r>
            <a:r>
              <a:rPr lang="ru-RU" sz="4400" b="1" dirty="0" smtClean="0">
                <a:solidFill>
                  <a:schemeClr val="accent4"/>
                </a:solidFill>
                <a:latin typeface="Times New Roman" panose="02020603050405020304" pitchFamily="18" charset="0"/>
                <a:cs typeface="Times New Roman" panose="02020603050405020304" pitchFamily="18" charset="0"/>
              </a:rPr>
              <a:t>ж</a:t>
            </a:r>
            <a:r>
              <a:rPr lang="ru-RU" sz="4400" b="1" dirty="0" smtClean="0">
                <a:solidFill>
                  <a:schemeClr val="accent6"/>
                </a:solidFill>
                <a:latin typeface="Times New Roman" panose="02020603050405020304" pitchFamily="18" charset="0"/>
                <a:cs typeface="Times New Roman" panose="02020603050405020304" pitchFamily="18" charset="0"/>
              </a:rPr>
              <a:t>н</a:t>
            </a:r>
            <a:r>
              <a:rPr lang="ru-RU" sz="4400" b="1" dirty="0" smtClean="0">
                <a:solidFill>
                  <a:srgbClr val="FF0000"/>
                </a:solidFill>
                <a:latin typeface="Times New Roman" panose="02020603050405020304" pitchFamily="18" charset="0"/>
                <a:cs typeface="Times New Roman" panose="02020603050405020304" pitchFamily="18" charset="0"/>
              </a:rPr>
              <a:t>е</a:t>
            </a:r>
            <a:r>
              <a:rPr lang="ru-RU" sz="4400" b="1" dirty="0" smtClean="0">
                <a:solidFill>
                  <a:schemeClr val="accent4"/>
                </a:solidFill>
                <a:latin typeface="Times New Roman" panose="02020603050405020304" pitchFamily="18" charset="0"/>
                <a:cs typeface="Times New Roman" panose="02020603050405020304" pitchFamily="18" charset="0"/>
              </a:rPr>
              <a:t>н</a:t>
            </a:r>
            <a:r>
              <a:rPr lang="ru-RU" sz="4400" b="1" dirty="0" smtClean="0">
                <a:solidFill>
                  <a:schemeClr val="accent6"/>
                </a:solidFill>
                <a:latin typeface="Times New Roman" panose="02020603050405020304" pitchFamily="18" charset="0"/>
                <a:cs typeface="Times New Roman" panose="02020603050405020304" pitchFamily="18" charset="0"/>
              </a:rPr>
              <a:t>и</a:t>
            </a:r>
            <a:r>
              <a:rPr lang="ru-RU" sz="4400" b="1" dirty="0" smtClean="0">
                <a:solidFill>
                  <a:srgbClr val="FF0000"/>
                </a:solidFill>
                <a:latin typeface="Times New Roman" panose="02020603050405020304" pitchFamily="18" charset="0"/>
                <a:cs typeface="Times New Roman" panose="02020603050405020304" pitchFamily="18" charset="0"/>
              </a:rPr>
              <a:t>е </a:t>
            </a:r>
            <a:r>
              <a:rPr lang="ru-RU" sz="4400" b="1" dirty="0" smtClean="0">
                <a:solidFill>
                  <a:schemeClr val="accent4"/>
                </a:solidFill>
                <a:latin typeface="Times New Roman" panose="02020603050405020304" pitchFamily="18" charset="0"/>
                <a:cs typeface="Times New Roman" panose="02020603050405020304" pitchFamily="18" charset="0"/>
              </a:rPr>
              <a:t>С</a:t>
            </a:r>
            <a:r>
              <a:rPr lang="ru-RU" sz="4400" b="1" dirty="0" smtClean="0">
                <a:solidFill>
                  <a:schemeClr val="accent6"/>
                </a:solidFill>
                <a:latin typeface="Times New Roman" panose="02020603050405020304" pitchFamily="18" charset="0"/>
                <a:cs typeface="Times New Roman" panose="02020603050405020304" pitchFamily="18" charset="0"/>
              </a:rPr>
              <a:t>В</a:t>
            </a:r>
            <a:r>
              <a:rPr lang="ru-RU" sz="4400" b="1" dirty="0" smtClean="0">
                <a:solidFill>
                  <a:srgbClr val="FF0000"/>
                </a:solidFill>
                <a:latin typeface="Times New Roman" panose="02020603050405020304" pitchFamily="18" charset="0"/>
                <a:cs typeface="Times New Roman" panose="02020603050405020304" pitchFamily="18" charset="0"/>
              </a:rPr>
              <a:t>Е</a:t>
            </a:r>
            <a:r>
              <a:rPr lang="ru-RU" sz="4400" b="1" dirty="0" smtClean="0">
                <a:solidFill>
                  <a:schemeClr val="accent4"/>
                </a:solidFill>
                <a:latin typeface="Times New Roman" panose="02020603050405020304" pitchFamily="18" charset="0"/>
                <a:cs typeface="Times New Roman" panose="02020603050405020304" pitchFamily="18" charset="0"/>
              </a:rPr>
              <a:t>Т</a:t>
            </a:r>
            <a:r>
              <a:rPr lang="ru-RU" sz="4400" b="1" dirty="0" smtClean="0">
                <a:solidFill>
                  <a:schemeClr val="accent6"/>
                </a:solidFill>
                <a:latin typeface="Times New Roman" panose="02020603050405020304" pitchFamily="18" charset="0"/>
                <a:cs typeface="Times New Roman" panose="02020603050405020304" pitchFamily="18" charset="0"/>
              </a:rPr>
              <a:t>О</a:t>
            </a:r>
            <a:r>
              <a:rPr lang="ru-RU" sz="4400" b="1" dirty="0" smtClean="0">
                <a:solidFill>
                  <a:srgbClr val="FF0000"/>
                </a:solidFill>
                <a:latin typeface="Times New Roman" panose="02020603050405020304" pitchFamily="18" charset="0"/>
                <a:cs typeface="Times New Roman" panose="02020603050405020304" pitchFamily="18" charset="0"/>
              </a:rPr>
              <a:t>Ф</a:t>
            </a:r>
            <a:r>
              <a:rPr lang="ru-RU" sz="4400" b="1" dirty="0" smtClean="0">
                <a:solidFill>
                  <a:schemeClr val="accent4"/>
                </a:solidFill>
                <a:latin typeface="Times New Roman" panose="02020603050405020304" pitchFamily="18" charset="0"/>
                <a:cs typeface="Times New Roman" panose="02020603050405020304" pitchFamily="18" charset="0"/>
              </a:rPr>
              <a:t>О</a:t>
            </a:r>
            <a:r>
              <a:rPr lang="ru-RU" sz="4400" b="1" dirty="0" smtClean="0">
                <a:solidFill>
                  <a:schemeClr val="accent6"/>
                </a:solidFill>
                <a:latin typeface="Times New Roman" panose="02020603050405020304" pitchFamily="18" charset="0"/>
                <a:cs typeface="Times New Roman" panose="02020603050405020304" pitchFamily="18" charset="0"/>
              </a:rPr>
              <a:t>Р</a:t>
            </a:r>
            <a:r>
              <a:rPr lang="ru-RU" b="1" dirty="0"/>
              <a:t/>
            </a:r>
            <a:br>
              <a:rPr lang="ru-RU" b="1" dirty="0"/>
            </a:br>
            <a:endParaRPr lang="ru-RU" dirty="0"/>
          </a:p>
        </p:txBody>
      </p:sp>
      <p:sp>
        <p:nvSpPr>
          <p:cNvPr id="3" name="Подзаголовок 2"/>
          <p:cNvSpPr>
            <a:spLocks noGrp="1"/>
          </p:cNvSpPr>
          <p:nvPr>
            <p:ph type="subTitle" idx="1"/>
          </p:nvPr>
        </p:nvSpPr>
        <p:spPr>
          <a:xfrm>
            <a:off x="742950" y="2867474"/>
            <a:ext cx="7772400" cy="3488877"/>
          </a:xfrm>
        </p:spPr>
        <p:txBody>
          <a:bodyPr>
            <a:normAutofit/>
          </a:bodyPr>
          <a:lstStyle/>
          <a:p>
            <a:r>
              <a:rPr lang="ru-RU" sz="2800" b="1" dirty="0">
                <a:solidFill>
                  <a:srgbClr val="FF0000"/>
                </a:solidFill>
                <a:latin typeface="Times New Roman" panose="02020603050405020304" pitchFamily="18" charset="0"/>
                <a:cs typeface="Times New Roman" panose="02020603050405020304" pitchFamily="18" charset="0"/>
              </a:rPr>
              <a:t>Красный цвет</a:t>
            </a:r>
            <a:r>
              <a:rPr lang="ru-RU" sz="2800" dirty="0">
                <a:latin typeface="Times New Roman" panose="02020603050405020304" pitchFamily="18" charset="0"/>
                <a:cs typeface="Times New Roman" panose="02020603050405020304" pitchFamily="18" charset="0"/>
              </a:rPr>
              <a:t> – мы поработали «Отлично»</a:t>
            </a:r>
          </a:p>
          <a:p>
            <a:r>
              <a:rPr lang="ru-RU" sz="2800" b="1" dirty="0">
                <a:solidFill>
                  <a:srgbClr val="00B050"/>
                </a:solidFill>
                <a:latin typeface="Times New Roman" panose="02020603050405020304" pitchFamily="18" charset="0"/>
                <a:cs typeface="Times New Roman" panose="02020603050405020304" pitchFamily="18" charset="0"/>
              </a:rPr>
              <a:t>Зеленый цвет</a:t>
            </a:r>
            <a:r>
              <a:rPr lang="ru-RU" sz="2800" dirty="0">
                <a:latin typeface="Times New Roman" panose="02020603050405020304" pitchFamily="18" charset="0"/>
                <a:cs typeface="Times New Roman" panose="02020603050405020304" pitchFamily="18" charset="0"/>
              </a:rPr>
              <a:t> – мы работали «Хорошо», но еще есть нерешенные проблемы.</a:t>
            </a:r>
          </a:p>
          <a:p>
            <a:r>
              <a:rPr lang="ru-RU" sz="2800" b="1" dirty="0">
                <a:solidFill>
                  <a:schemeClr val="accent4"/>
                </a:solidFill>
                <a:latin typeface="Times New Roman" panose="02020603050405020304" pitchFamily="18" charset="0"/>
                <a:cs typeface="Times New Roman" panose="02020603050405020304" pitchFamily="18" charset="0"/>
              </a:rPr>
              <a:t>Желтый цвет</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мы работали не в полную силу, и, поэтому осталось много не решенных вопросов.</a:t>
            </a:r>
          </a:p>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24</a:t>
            </a:fld>
            <a:endParaRPr lang="ru-RU" dirty="0"/>
          </a:p>
        </p:txBody>
      </p:sp>
    </p:spTree>
    <p:extLst>
      <p:ext uri="{BB962C8B-B14F-4D97-AF65-F5344CB8AC3E}">
        <p14:creationId xmlns:p14="http://schemas.microsoft.com/office/powerpoint/2010/main" val="320230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977" y="2120319"/>
            <a:ext cx="7886700" cy="1325563"/>
          </a:xfrm>
        </p:spPr>
        <p:txBody>
          <a:bodyPr/>
          <a:lstStyle/>
          <a:p>
            <a:pPr algn="ctr"/>
            <a:r>
              <a:rPr lang="ru-RU" dirty="0"/>
              <a:t>Спасибо за внимание!</a:t>
            </a:r>
          </a:p>
        </p:txBody>
      </p:sp>
      <p:sp>
        <p:nvSpPr>
          <p:cNvPr id="4" name="Номер слайда 3"/>
          <p:cNvSpPr>
            <a:spLocks noGrp="1"/>
          </p:cNvSpPr>
          <p:nvPr>
            <p:ph type="sldNum" sz="quarter" idx="12"/>
          </p:nvPr>
        </p:nvSpPr>
        <p:spPr/>
        <p:txBody>
          <a:bodyPr/>
          <a:lstStyle/>
          <a:p>
            <a:fld id="{C8BA24B9-5283-4922-98AC-B8CA2CBC310A}" type="slidenum">
              <a:rPr lang="ru-RU" smtClean="0"/>
              <a:t>25</a:t>
            </a:fld>
            <a:endParaRPr lang="ru-RU" dirty="0"/>
          </a:p>
        </p:txBody>
      </p:sp>
    </p:spTree>
    <p:extLst>
      <p:ext uri="{BB962C8B-B14F-4D97-AF65-F5344CB8AC3E}">
        <p14:creationId xmlns:p14="http://schemas.microsoft.com/office/powerpoint/2010/main" val="127028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4239AD17-21BC-4090-8A06-2C13E2C14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4CCB5858-C37C-49D4-B2B7-05F9FE7C1A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1" name="Graphic 14">
            <a:extLst>
              <a:ext uri="{FF2B5EF4-FFF2-40B4-BE49-F238E27FC236}">
                <a16:creationId xmlns="" xmlns:a16="http://schemas.microsoft.com/office/drawing/2014/main" id="{2929DB54-1BF0-4191-88B1-ADEBA6E9A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5010434" y="344262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dirty="0"/>
          </a:p>
        </p:txBody>
      </p:sp>
      <p:sp>
        <p:nvSpPr>
          <p:cNvPr id="23" name="Graphic 14">
            <a:extLst>
              <a:ext uri="{FF2B5EF4-FFF2-40B4-BE49-F238E27FC236}">
                <a16:creationId xmlns="" xmlns:a16="http://schemas.microsoft.com/office/drawing/2014/main" id="{2CF7CF5F-D747-47B3-80B1-8392750446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010434" y="70284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dirty="0"/>
          </a:p>
        </p:txBody>
      </p:sp>
      <p:sp>
        <p:nvSpPr>
          <p:cNvPr id="25" name="Graphic 14">
            <a:extLst>
              <a:ext uri="{FF2B5EF4-FFF2-40B4-BE49-F238E27FC236}">
                <a16:creationId xmlns="" xmlns:a16="http://schemas.microsoft.com/office/drawing/2014/main" id="{6E28FA02-41B9-466D-B728-320B55FB09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67834" y="3442626"/>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dirty="0"/>
          </a:p>
        </p:txBody>
      </p:sp>
      <p:sp>
        <p:nvSpPr>
          <p:cNvPr id="27" name="Graphic 14">
            <a:extLst>
              <a:ext uri="{FF2B5EF4-FFF2-40B4-BE49-F238E27FC236}">
                <a16:creationId xmlns="" xmlns:a16="http://schemas.microsoft.com/office/drawing/2014/main" id="{CE1108CD-786E-4304-9504-9C5AD64829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flipV="1">
            <a:off x="7067834" y="702847"/>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dirty="0"/>
          </a:p>
        </p:txBody>
      </p:sp>
      <p:sp>
        <p:nvSpPr>
          <p:cNvPr id="2" name="Заголовок 1"/>
          <p:cNvSpPr>
            <a:spLocks noGrp="1"/>
          </p:cNvSpPr>
          <p:nvPr>
            <p:ph type="ctrTitle"/>
          </p:nvPr>
        </p:nvSpPr>
        <p:spPr>
          <a:xfrm>
            <a:off x="1097280" y="685797"/>
            <a:ext cx="5970554" cy="2263779"/>
          </a:xfrm>
        </p:spPr>
        <p:txBody>
          <a:bodyPr vert="horz" lIns="91440" tIns="45720" rIns="91440" bIns="45720" rtlCol="0" anchor="t">
            <a:normAutofit/>
          </a:bodyPr>
          <a:lstStyle/>
          <a:p>
            <a:pPr algn="l"/>
            <a:r>
              <a:rPr lang="en-US" sz="4400" kern="1200" dirty="0">
                <a:solidFill>
                  <a:schemeClr val="tx1"/>
                </a:solidFill>
                <a:latin typeface="+mj-lt"/>
                <a:ea typeface="+mj-ea"/>
                <a:cs typeface="+mj-cs"/>
              </a:rPr>
              <a:t/>
            </a:r>
            <a:br>
              <a:rPr lang="en-US"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sp>
        <p:nvSpPr>
          <p:cNvPr id="29" name="Rectangle 28">
            <a:extLst>
              <a:ext uri="{FF2B5EF4-FFF2-40B4-BE49-F238E27FC236}">
                <a16:creationId xmlns="" xmlns:a16="http://schemas.microsoft.com/office/drawing/2014/main" id="{0E512CF0-F4DE-404C-9B0D-7577CE4BD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одзаголовок 2"/>
          <p:cNvSpPr>
            <a:spLocks noGrp="1"/>
          </p:cNvSpPr>
          <p:nvPr>
            <p:ph type="subTitle" idx="1"/>
          </p:nvPr>
        </p:nvSpPr>
        <p:spPr>
          <a:xfrm>
            <a:off x="1097280" y="1066800"/>
            <a:ext cx="7426234" cy="4813545"/>
          </a:xfrm>
        </p:spPr>
        <p:txBody>
          <a:bodyPr vert="horz" lIns="91440" tIns="45720" rIns="91440" bIns="45720" rtlCol="0">
            <a:normAutofit/>
          </a:bodyPr>
          <a:lstStyle/>
          <a:p>
            <a:pPr indent="-228600" algn="l">
              <a:buFont typeface="Arial" panose="020B0604020202020204" pitchFamily="34" charset="0"/>
              <a:buChar char="•"/>
            </a:pPr>
            <a:endParaRPr lang="en-US" sz="800" dirty="0"/>
          </a:p>
          <a:p>
            <a:r>
              <a:rPr lang="ru-RU" sz="2800" b="1" dirty="0"/>
              <a:t>Общая информация</a:t>
            </a:r>
            <a:endParaRPr lang="ru-RU" sz="2800" dirty="0"/>
          </a:p>
          <a:p>
            <a:r>
              <a:rPr lang="ru-RU" sz="2800" dirty="0"/>
              <a:t>В детском саду функционирует 12 групп общеразвивающей </a:t>
            </a:r>
            <a:r>
              <a:rPr lang="ru-RU" sz="2800" dirty="0" smtClean="0"/>
              <a:t>направленности, 1 группа кратковременного пребывания.</a:t>
            </a:r>
            <a:endParaRPr lang="ru-RU" sz="2800" dirty="0"/>
          </a:p>
          <a:p>
            <a:r>
              <a:rPr lang="ru-RU" sz="2800" dirty="0"/>
              <a:t>Контингент воспитанников от 2 до 7 лет.</a:t>
            </a:r>
          </a:p>
          <a:p>
            <a:r>
              <a:rPr lang="ru-RU" sz="2800" dirty="0"/>
              <a:t>Всего детей в ДОУ - 361</a:t>
            </a:r>
          </a:p>
          <a:p>
            <a:r>
              <a:rPr lang="ru-RU" sz="2800" dirty="0"/>
              <a:t>Деятельность МБДОУ направлена на обеспечение непрерывного, всестороннего и своевременного развития детей.</a:t>
            </a:r>
          </a:p>
          <a:p>
            <a:pPr indent="-228600" algn="l">
              <a:buFont typeface="Arial" panose="020B0604020202020204" pitchFamily="34" charset="0"/>
              <a:buChar char="•"/>
            </a:pPr>
            <a:endParaRPr lang="en-US" sz="2800" dirty="0"/>
          </a:p>
        </p:txBody>
      </p:sp>
      <p:sp>
        <p:nvSpPr>
          <p:cNvPr id="31" name="Rectangle 30">
            <a:extLst>
              <a:ext uri="{FF2B5EF4-FFF2-40B4-BE49-F238E27FC236}">
                <a16:creationId xmlns="" xmlns:a16="http://schemas.microsoft.com/office/drawing/2014/main" id="{E4BB9A57-609D-40CE-9D30-B630CDAB20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070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2245810"/>
            <a:ext cx="6858000" cy="1355750"/>
          </a:xfrm>
        </p:spPr>
        <p:txBody>
          <a:bodyPr>
            <a:normAutofit/>
          </a:bodyPr>
          <a:lstStyle/>
          <a:p>
            <a:pPr algn="l"/>
            <a:r>
              <a:rPr lang="ru-RU" sz="4300" dirty="0"/>
              <a:t/>
            </a:r>
            <a:br>
              <a:rPr lang="ru-RU" sz="4300" dirty="0"/>
            </a:br>
            <a:endParaRPr lang="ru-RU" sz="4300" dirty="0"/>
          </a:p>
        </p:txBody>
      </p:sp>
      <p:sp>
        <p:nvSpPr>
          <p:cNvPr id="3" name="Подзаголовок 2"/>
          <p:cNvSpPr>
            <a:spLocks noGrp="1"/>
          </p:cNvSpPr>
          <p:nvPr>
            <p:ph type="subTitle" idx="1"/>
          </p:nvPr>
        </p:nvSpPr>
        <p:spPr>
          <a:xfrm>
            <a:off x="1143000" y="1186004"/>
            <a:ext cx="7836978" cy="5758004"/>
          </a:xfrm>
        </p:spPr>
        <p:txBody>
          <a:bodyPr>
            <a:normAutofit/>
          </a:bodyPr>
          <a:lstStyle/>
          <a:p>
            <a:r>
              <a:rPr lang="ru-RU" sz="2900" b="1" dirty="0"/>
              <a:t>Характеристика педагогических кадров</a:t>
            </a:r>
            <a:endParaRPr lang="ru-RU" sz="2900" dirty="0"/>
          </a:p>
          <a:p>
            <a:r>
              <a:rPr lang="ru-RU" sz="2900" dirty="0"/>
              <a:t>Педагогический коллектив МБДОУ № 37 «Щелкунчик» отличается стабильностью и профессиональным составом педагогических кадров</a:t>
            </a:r>
            <a:r>
              <a:rPr lang="ru-RU" sz="2900" dirty="0" smtClean="0"/>
              <a:t>.</a:t>
            </a:r>
          </a:p>
          <a:p>
            <a:r>
              <a:rPr lang="ru-RU" sz="2900" dirty="0" smtClean="0"/>
              <a:t>Воспитателей – 21</a:t>
            </a:r>
          </a:p>
          <a:p>
            <a:r>
              <a:rPr lang="ru-RU" sz="2900" dirty="0" smtClean="0"/>
              <a:t>Учителей логопедов – 3</a:t>
            </a:r>
          </a:p>
          <a:p>
            <a:r>
              <a:rPr lang="ru-RU" sz="2900" dirty="0" smtClean="0"/>
              <a:t>Педагогов-психологов - 1</a:t>
            </a:r>
          </a:p>
          <a:p>
            <a:r>
              <a:rPr lang="ru-RU" sz="2900" dirty="0" smtClean="0"/>
              <a:t>Инструкторов по ФИЗО – 1</a:t>
            </a:r>
          </a:p>
          <a:p>
            <a:r>
              <a:rPr lang="ru-RU" sz="2900" dirty="0" smtClean="0"/>
              <a:t>Муз. рук. - 2</a:t>
            </a:r>
            <a:endParaRPr lang="ru-RU" sz="2900" dirty="0"/>
          </a:p>
          <a:p>
            <a:pPr algn="just"/>
            <a:r>
              <a:rPr lang="ru-RU" sz="2000" dirty="0"/>
              <a:t> </a:t>
            </a:r>
          </a:p>
          <a:p>
            <a:r>
              <a:rPr lang="ru-RU" sz="2000" dirty="0" smtClean="0"/>
              <a:t> </a:t>
            </a:r>
            <a:endParaRPr lang="ru-RU" sz="2000" dirty="0"/>
          </a:p>
          <a:p>
            <a:pPr algn="l"/>
            <a:endParaRPr lang="ru-RU" sz="900" dirty="0"/>
          </a:p>
        </p:txBody>
      </p:sp>
      <p:sp>
        <p:nvSpPr>
          <p:cNvPr id="4" name="Номер слайда 3"/>
          <p:cNvSpPr>
            <a:spLocks noGrp="1"/>
          </p:cNvSpPr>
          <p:nvPr>
            <p:ph type="sldNum" sz="quarter" idx="12"/>
          </p:nvPr>
        </p:nvSpPr>
        <p:spPr>
          <a:xfrm>
            <a:off x="6615112" y="5623560"/>
            <a:ext cx="1900238" cy="365125"/>
          </a:xfrm>
        </p:spPr>
        <p:txBody>
          <a:bodyPr>
            <a:normAutofit/>
          </a:bodyPr>
          <a:lstStyle/>
          <a:p>
            <a:pPr marL="0" algn="l" defTabSz="457200" rtl="0" eaLnBrk="1" latinLnBrk="0" hangingPunct="1">
              <a:spcAft>
                <a:spcPts val="600"/>
              </a:spcAft>
            </a:pPr>
            <a:r>
              <a:rPr lang="ru-RU" dirty="0">
                <a:solidFill>
                  <a:srgbClr val="FFFFFF">
                    <a:alpha val="80000"/>
                  </a:srgbClr>
                </a:solidFill>
              </a:rPr>
              <a:t>10</a:t>
            </a:r>
          </a:p>
        </p:txBody>
      </p:sp>
    </p:spTree>
    <p:extLst>
      <p:ext uri="{BB962C8B-B14F-4D97-AF65-F5344CB8AC3E}">
        <p14:creationId xmlns:p14="http://schemas.microsoft.com/office/powerpoint/2010/main" val="180246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1745935"/>
            <a:ext cx="7772400" cy="829100"/>
          </a:xfrm>
        </p:spPr>
        <p:txBody>
          <a:bodyPr>
            <a:normAutofit fontScale="90000"/>
          </a:bodyPr>
          <a:lstStyle/>
          <a:p>
            <a:r>
              <a:rPr lang="ru-RU" dirty="0"/>
              <a:t/>
            </a:r>
            <a:br>
              <a:rPr lang="ru-RU" dirty="0"/>
            </a:br>
            <a:endParaRPr lang="ru-RU" dirty="0"/>
          </a:p>
        </p:txBody>
      </p:sp>
      <p:sp>
        <p:nvSpPr>
          <p:cNvPr id="3" name="Подзаголовок 2"/>
          <p:cNvSpPr>
            <a:spLocks noGrp="1"/>
          </p:cNvSpPr>
          <p:nvPr>
            <p:ph type="subTitle" idx="1"/>
          </p:nvPr>
        </p:nvSpPr>
        <p:spPr>
          <a:xfrm>
            <a:off x="1286158" y="1673428"/>
            <a:ext cx="7772400" cy="5048047"/>
          </a:xfrm>
        </p:spPr>
        <p:txBody>
          <a:bodyPr>
            <a:normAutofit fontScale="47500" lnSpcReduction="20000"/>
          </a:bodyPr>
          <a:lstStyle/>
          <a:p>
            <a:pPr fontAlgn="base"/>
            <a:endParaRPr lang="ru-RU" dirty="0"/>
          </a:p>
          <a:p>
            <a:pPr algn="just"/>
            <a:r>
              <a:rPr lang="ru-RU" sz="4000" u="sng" dirty="0"/>
              <a:t>По уровню образования</a:t>
            </a:r>
            <a:r>
              <a:rPr lang="ru-RU" sz="4000" dirty="0"/>
              <a:t>:</a:t>
            </a:r>
          </a:p>
          <a:p>
            <a:pPr algn="just"/>
            <a:r>
              <a:rPr lang="ru-RU" sz="4000" dirty="0"/>
              <a:t>Кол-во педагогических работников </a:t>
            </a:r>
            <a:r>
              <a:rPr lang="ru-RU" sz="4000" dirty="0" smtClean="0"/>
              <a:t>имеющих</a:t>
            </a:r>
            <a:r>
              <a:rPr lang="en-US" sz="4000" dirty="0" smtClean="0"/>
              <a:t> </a:t>
            </a:r>
            <a:r>
              <a:rPr lang="ru-RU" sz="4000" dirty="0" smtClean="0"/>
              <a:t>образование</a:t>
            </a:r>
            <a:endParaRPr lang="ru-RU" sz="4000" dirty="0"/>
          </a:p>
          <a:p>
            <a:pPr algn="just"/>
            <a:r>
              <a:rPr lang="ru-RU" sz="4000" dirty="0"/>
              <a:t>высшее </a:t>
            </a:r>
            <a:r>
              <a:rPr lang="ru-RU" sz="4000" i="1" dirty="0"/>
              <a:t>(незаконченное)</a:t>
            </a:r>
            <a:r>
              <a:rPr lang="ru-RU" sz="4000" dirty="0"/>
              <a:t> 19</a:t>
            </a:r>
          </a:p>
          <a:p>
            <a:pPr algn="just"/>
            <a:r>
              <a:rPr lang="ru-RU" sz="4000" dirty="0"/>
              <a:t>Среднее специальное 9</a:t>
            </a:r>
          </a:p>
          <a:p>
            <a:pPr algn="just"/>
            <a:r>
              <a:rPr lang="ru-RU" sz="4000" dirty="0"/>
              <a:t> </a:t>
            </a:r>
          </a:p>
          <a:p>
            <a:pPr algn="just"/>
            <a:r>
              <a:rPr lang="ru-RU" sz="4000" u="sng" dirty="0"/>
              <a:t>По категории</a:t>
            </a:r>
            <a:r>
              <a:rPr lang="ru-RU" sz="4000" dirty="0"/>
              <a:t>:</a:t>
            </a:r>
          </a:p>
          <a:p>
            <a:pPr algn="just"/>
            <a:r>
              <a:rPr lang="ru-RU" sz="4000" dirty="0"/>
              <a:t>Кол-во педагогических работников </a:t>
            </a:r>
          </a:p>
          <a:p>
            <a:pPr algn="just"/>
            <a:r>
              <a:rPr lang="ru-RU" sz="4000" dirty="0"/>
              <a:t>Высшая </a:t>
            </a:r>
            <a:r>
              <a:rPr lang="ru-RU" sz="4000" dirty="0" smtClean="0"/>
              <a:t>11</a:t>
            </a:r>
            <a:endParaRPr lang="ru-RU" sz="4000" dirty="0"/>
          </a:p>
          <a:p>
            <a:pPr algn="just"/>
            <a:r>
              <a:rPr lang="ru-RU" sz="4000" dirty="0" smtClean="0"/>
              <a:t>Первая 11</a:t>
            </a:r>
            <a:endParaRPr lang="ru-RU" sz="4000" dirty="0"/>
          </a:p>
          <a:p>
            <a:pPr algn="just"/>
            <a:r>
              <a:rPr lang="ru-RU" sz="4000" dirty="0" smtClean="0"/>
              <a:t>Соответствующая </a:t>
            </a:r>
            <a:r>
              <a:rPr lang="ru-RU" sz="4000" dirty="0"/>
              <a:t>категория </a:t>
            </a:r>
            <a:r>
              <a:rPr lang="ru-RU" sz="4000" dirty="0" smtClean="0"/>
              <a:t>2</a:t>
            </a:r>
          </a:p>
          <a:p>
            <a:pPr algn="just"/>
            <a:r>
              <a:rPr lang="ru-RU" sz="4000" dirty="0" smtClean="0"/>
              <a:t>Не имеют категорию  4</a:t>
            </a:r>
            <a:endParaRPr lang="ru-RU" sz="4000" dirty="0"/>
          </a:p>
          <a:p>
            <a:pPr algn="just"/>
            <a:r>
              <a:rPr lang="ru-RU" sz="4000" dirty="0"/>
              <a:t> </a:t>
            </a:r>
          </a:p>
          <a:p>
            <a:r>
              <a:rPr lang="ru-RU" sz="4000" dirty="0"/>
              <a:t>В </a:t>
            </a:r>
            <a:r>
              <a:rPr lang="ru-RU" sz="4000" dirty="0" smtClean="0"/>
              <a:t>2019-2020</a:t>
            </a:r>
            <a:r>
              <a:rPr lang="ru-RU" sz="4000" dirty="0"/>
              <a:t> учебном году аттестовались на первую квалификационную категорию 4 воспитателя</a:t>
            </a:r>
          </a:p>
          <a:p>
            <a:r>
              <a:rPr lang="ru-RU" sz="4000" dirty="0"/>
              <a:t> </a:t>
            </a:r>
          </a:p>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5</a:t>
            </a:fld>
            <a:endParaRPr lang="ru-RU" dirty="0"/>
          </a:p>
        </p:txBody>
      </p:sp>
    </p:spTree>
    <p:extLst>
      <p:ext uri="{BB962C8B-B14F-4D97-AF65-F5344CB8AC3E}">
        <p14:creationId xmlns:p14="http://schemas.microsoft.com/office/powerpoint/2010/main" val="357173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8998" y="1383796"/>
            <a:ext cx="7772400" cy="829100"/>
          </a:xfrm>
        </p:spPr>
        <p:txBody>
          <a:bodyPr>
            <a:normAutofit fontScale="90000"/>
          </a:bodyPr>
          <a:lstStyle/>
          <a:p>
            <a:r>
              <a:rPr lang="ru-RU" dirty="0"/>
              <a:t/>
            </a:r>
            <a:br>
              <a:rPr lang="ru-RU" dirty="0"/>
            </a:br>
            <a:r>
              <a:rPr lang="ru-RU" b="1" dirty="0" smtClean="0"/>
              <a:t>Анализ заболеваемости воспитанников</a:t>
            </a:r>
            <a:endParaRPr lang="ru-RU" b="1" dirty="0"/>
          </a:p>
        </p:txBody>
      </p:sp>
      <p:sp>
        <p:nvSpPr>
          <p:cNvPr id="3" name="Подзаголовок 2"/>
          <p:cNvSpPr>
            <a:spLocks noGrp="1"/>
          </p:cNvSpPr>
          <p:nvPr>
            <p:ph type="subTitle" idx="1"/>
          </p:nvPr>
        </p:nvSpPr>
        <p:spPr>
          <a:xfrm>
            <a:off x="742950" y="2891938"/>
            <a:ext cx="7772400" cy="3512635"/>
          </a:xfrm>
        </p:spPr>
        <p:txBody>
          <a:bodyPr>
            <a:normAutofit/>
          </a:bodyPr>
          <a:lstStyle/>
          <a:p>
            <a:pPr fontAlgn="base"/>
            <a:endParaRPr lang="ru-RU" dirty="0"/>
          </a:p>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6</a:t>
            </a:fld>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615224161"/>
              </p:ext>
            </p:extLst>
          </p:nvPr>
        </p:nvGraphicFramePr>
        <p:xfrm>
          <a:off x="280650" y="2362954"/>
          <a:ext cx="8664178" cy="4170774"/>
        </p:xfrm>
        <a:graphic>
          <a:graphicData uri="http://schemas.openxmlformats.org/drawingml/2006/table">
            <a:tbl>
              <a:tblPr firstRow="1" firstCol="1" lastRow="1" lastCol="1" bandRow="1" bandCol="1">
                <a:tableStyleId>{5C22544A-7EE6-4342-B048-85BDC9FD1C3A}</a:tableStyleId>
              </a:tblPr>
              <a:tblGrid>
                <a:gridCol w="515481"/>
                <a:gridCol w="515481"/>
                <a:gridCol w="426697"/>
                <a:gridCol w="426697"/>
                <a:gridCol w="484273"/>
                <a:gridCol w="484273"/>
                <a:gridCol w="484273"/>
                <a:gridCol w="484273"/>
                <a:gridCol w="484273"/>
                <a:gridCol w="484273"/>
                <a:gridCol w="484273"/>
                <a:gridCol w="484273"/>
                <a:gridCol w="484273"/>
                <a:gridCol w="484273"/>
                <a:gridCol w="484273"/>
                <a:gridCol w="484273"/>
                <a:gridCol w="484273"/>
                <a:gridCol w="484273"/>
              </a:tblGrid>
              <a:tr h="1092468">
                <a:tc rowSpan="2">
                  <a:txBody>
                    <a:bodyPr/>
                    <a:lstStyle/>
                    <a:p>
                      <a:pPr>
                        <a:spcAft>
                          <a:spcPts val="0"/>
                        </a:spcAft>
                      </a:pPr>
                      <a:r>
                        <a:rPr lang="ru-RU" sz="800" dirty="0">
                          <a:effectLst/>
                        </a:rPr>
                        <a:t> </a:t>
                      </a:r>
                      <a:endParaRPr lang="ru-RU" sz="900" dirty="0">
                        <a:effectLst/>
                        <a:latin typeface="Times New Roman" panose="02020603050405020304" pitchFamily="18" charset="0"/>
                        <a:ea typeface="Times New Roman" panose="02020603050405020304" pitchFamily="18" charset="0"/>
                      </a:endParaRPr>
                    </a:p>
                  </a:txBody>
                  <a:tcPr marL="52898" marR="52898" marT="0" marB="0"/>
                </a:tc>
                <a:tc rowSpan="2">
                  <a:txBody>
                    <a:bodyPr/>
                    <a:lstStyle/>
                    <a:p>
                      <a:pPr algn="ctr">
                        <a:spcAft>
                          <a:spcPts val="0"/>
                        </a:spcAft>
                      </a:pPr>
                      <a:r>
                        <a:rPr lang="ru-RU" sz="1100" dirty="0">
                          <a:effectLst/>
                        </a:rPr>
                        <a:t>Кол-во детей</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gridSpan="2">
                  <a:txBody>
                    <a:bodyPr/>
                    <a:lstStyle/>
                    <a:p>
                      <a:pPr algn="ctr">
                        <a:spcAft>
                          <a:spcPts val="0"/>
                        </a:spcAft>
                      </a:pPr>
                      <a:r>
                        <a:rPr lang="ru-RU" sz="1100" dirty="0">
                          <a:effectLst/>
                        </a:rPr>
                        <a:t>Число детей не болевших ни разу</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Число детей  болевших </a:t>
                      </a:r>
                    </a:p>
                    <a:p>
                      <a:pPr algn="ctr">
                        <a:spcAft>
                          <a:spcPts val="0"/>
                        </a:spcAft>
                      </a:pPr>
                      <a:r>
                        <a:rPr lang="ru-RU" sz="1100" dirty="0">
                          <a:effectLst/>
                        </a:rPr>
                        <a:t>1-3 раза</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Болели 4 раза</a:t>
                      </a:r>
                    </a:p>
                    <a:p>
                      <a:pPr algn="ctr">
                        <a:spcAft>
                          <a:spcPts val="0"/>
                        </a:spcAft>
                      </a:pPr>
                      <a:r>
                        <a:rPr lang="ru-RU" sz="1100" dirty="0">
                          <a:effectLst/>
                        </a:rPr>
                        <a:t> и более</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 </a:t>
                      </a:r>
                    </a:p>
                    <a:p>
                      <a:pPr algn="ctr">
                        <a:spcAft>
                          <a:spcPts val="0"/>
                        </a:spcAft>
                      </a:pPr>
                      <a:r>
                        <a:rPr lang="ru-RU" sz="1100" dirty="0">
                          <a:effectLst/>
                        </a:rPr>
                        <a:t>ГРИПП и острые инфекции верх.дыхат.путей</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 </a:t>
                      </a:r>
                    </a:p>
                    <a:p>
                      <a:pPr algn="ctr">
                        <a:spcAft>
                          <a:spcPts val="0"/>
                        </a:spcAft>
                      </a:pPr>
                      <a:r>
                        <a:rPr lang="ru-RU" sz="1100" dirty="0">
                          <a:effectLst/>
                        </a:rPr>
                        <a:t>СКАРЛАТИНА</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 </a:t>
                      </a:r>
                    </a:p>
                    <a:p>
                      <a:pPr algn="ctr">
                        <a:spcAft>
                          <a:spcPts val="0"/>
                        </a:spcAft>
                      </a:pPr>
                      <a:r>
                        <a:rPr lang="ru-RU" sz="1100" dirty="0">
                          <a:effectLst/>
                        </a:rPr>
                        <a:t>АНГИНА</a:t>
                      </a:r>
                    </a:p>
                    <a:p>
                      <a:pPr algn="ctr">
                        <a:spcAft>
                          <a:spcPts val="0"/>
                        </a:spcAft>
                      </a:pPr>
                      <a:r>
                        <a:rPr lang="ru-RU" sz="1100" dirty="0">
                          <a:effectLst/>
                        </a:rPr>
                        <a:t>(острый танзиллит)</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 </a:t>
                      </a:r>
                    </a:p>
                    <a:p>
                      <a:pPr algn="ctr">
                        <a:spcAft>
                          <a:spcPts val="0"/>
                        </a:spcAft>
                      </a:pPr>
                      <a:r>
                        <a:rPr lang="ru-RU" sz="1100" dirty="0">
                          <a:effectLst/>
                        </a:rPr>
                        <a:t>ПНЕВМОНИЯ</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c gridSpan="2">
                  <a:txBody>
                    <a:bodyPr/>
                    <a:lstStyle/>
                    <a:p>
                      <a:pPr algn="ctr">
                        <a:spcAft>
                          <a:spcPts val="0"/>
                        </a:spcAft>
                      </a:pPr>
                      <a:r>
                        <a:rPr lang="ru-RU" sz="1100" dirty="0">
                          <a:effectLst/>
                        </a:rPr>
                        <a:t>ВСЕГО (1)</a:t>
                      </a:r>
                    </a:p>
                    <a:p>
                      <a:pPr algn="ctr">
                        <a:spcAft>
                          <a:spcPts val="0"/>
                        </a:spcAft>
                      </a:pPr>
                      <a:r>
                        <a:rPr lang="ru-RU" sz="1100" dirty="0">
                          <a:effectLst/>
                        </a:rPr>
                        <a:t>заболеваний органов дыхания</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hMerge="1">
                  <a:txBody>
                    <a:bodyPr/>
                    <a:lstStyle/>
                    <a:p>
                      <a:endParaRPr lang="ru-RU"/>
                    </a:p>
                  </a:txBody>
                  <a:tcPr/>
                </a:tc>
              </a:tr>
              <a:tr h="451472">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rPr>
                        <a:t>абс.</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абс.</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абс.</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 случаи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2898" marR="52898" marT="0" marB="0"/>
                </a:tc>
              </a:tr>
              <a:tr h="1170630">
                <a:tc>
                  <a:txBody>
                    <a:bodyPr/>
                    <a:lstStyle/>
                    <a:p>
                      <a:pPr algn="ctr">
                        <a:spcAft>
                          <a:spcPts val="0"/>
                        </a:spcAft>
                      </a:pPr>
                      <a:r>
                        <a:rPr lang="ru-RU" sz="1200" dirty="0">
                          <a:effectLst/>
                        </a:rPr>
                        <a:t> </a:t>
                      </a:r>
                    </a:p>
                    <a:p>
                      <a:pPr algn="ctr">
                        <a:spcAft>
                          <a:spcPts val="0"/>
                        </a:spcAft>
                      </a:pPr>
                      <a:r>
                        <a:rPr lang="ru-RU" sz="1200" dirty="0">
                          <a:effectLst/>
                        </a:rPr>
                        <a:t> </a:t>
                      </a:r>
                    </a:p>
                    <a:p>
                      <a:pPr algn="ctr">
                        <a:spcAft>
                          <a:spcPts val="0"/>
                        </a:spcAft>
                      </a:pPr>
                      <a:r>
                        <a:rPr lang="ru-RU" sz="1200" dirty="0">
                          <a:effectLst/>
                        </a:rPr>
                        <a:t>Гкп</a:t>
                      </a:r>
                    </a:p>
                    <a:p>
                      <a:pPr algn="ctr">
                        <a:spcAft>
                          <a:spcPts val="0"/>
                        </a:spcAft>
                      </a:pPr>
                      <a:r>
                        <a:rPr lang="ru-RU" sz="1200" dirty="0">
                          <a:effectLst/>
                        </a:rPr>
                        <a:t>/ Ясли</a:t>
                      </a:r>
                    </a:p>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88</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9</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63</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72%</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16</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18%</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187</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939</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5</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30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190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974</a:t>
                      </a:r>
                      <a:endParaRPr lang="ru-RU" sz="1100" dirty="0">
                        <a:effectLst/>
                        <a:latin typeface="Times New Roman" panose="02020603050405020304" pitchFamily="18" charset="0"/>
                        <a:ea typeface="Times New Roman" panose="02020603050405020304" pitchFamily="18" charset="0"/>
                      </a:endParaRPr>
                    </a:p>
                  </a:txBody>
                  <a:tcPr marL="52898" marR="52898" marT="0" marB="0"/>
                </a:tc>
              </a:tr>
              <a:tr h="702378">
                <a:tc>
                  <a:txBody>
                    <a:bodyPr/>
                    <a:lstStyle/>
                    <a:p>
                      <a:pPr algn="ctr">
                        <a:spcAft>
                          <a:spcPts val="0"/>
                        </a:spcAft>
                      </a:pPr>
                      <a:r>
                        <a:rPr lang="ru-RU" sz="1200" dirty="0">
                          <a:effectLst/>
                        </a:rPr>
                        <a:t> </a:t>
                      </a:r>
                    </a:p>
                    <a:p>
                      <a:pPr algn="ctr">
                        <a:spcAft>
                          <a:spcPts val="0"/>
                        </a:spcAft>
                      </a:pPr>
                      <a:r>
                        <a:rPr lang="ru-RU" sz="1200" dirty="0">
                          <a:effectLst/>
                        </a:rPr>
                        <a:t>Сад</a:t>
                      </a:r>
                    </a:p>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268</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51</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19%</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188</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70%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29</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11%</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367</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1837</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84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60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375</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1981</a:t>
                      </a:r>
                      <a:endParaRPr lang="ru-RU" sz="1100" dirty="0">
                        <a:effectLst/>
                        <a:latin typeface="Times New Roman" panose="02020603050405020304" pitchFamily="18" charset="0"/>
                        <a:ea typeface="Times New Roman" panose="02020603050405020304" pitchFamily="18" charset="0"/>
                      </a:endParaRPr>
                    </a:p>
                  </a:txBody>
                  <a:tcPr marL="52898" marR="52898" marT="0" marB="0"/>
                </a:tc>
              </a:tr>
              <a:tr h="702378">
                <a:tc>
                  <a:txBody>
                    <a:bodyPr/>
                    <a:lstStyle/>
                    <a:p>
                      <a:pPr algn="ctr">
                        <a:spcAft>
                          <a:spcPts val="0"/>
                        </a:spcAft>
                      </a:pPr>
                      <a:r>
                        <a:rPr lang="ru-RU" sz="1200" dirty="0">
                          <a:effectLst/>
                        </a:rPr>
                        <a:t> </a:t>
                      </a:r>
                    </a:p>
                    <a:p>
                      <a:pPr algn="ctr">
                        <a:spcAft>
                          <a:spcPts val="0"/>
                        </a:spcAft>
                      </a:pPr>
                      <a:r>
                        <a:rPr lang="ru-RU" sz="1200" dirty="0">
                          <a:effectLst/>
                        </a:rPr>
                        <a:t>Всего</a:t>
                      </a:r>
                    </a:p>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356</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60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17%</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251</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70%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45</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13%</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554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2776</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84</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1</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5</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6</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90</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565</a:t>
                      </a:r>
                      <a:endParaRPr lang="ru-RU" sz="1100" dirty="0">
                        <a:effectLst/>
                        <a:latin typeface="Times New Roman" panose="02020603050405020304" pitchFamily="18" charset="0"/>
                        <a:ea typeface="Times New Roman" panose="02020603050405020304" pitchFamily="18" charset="0"/>
                      </a:endParaRPr>
                    </a:p>
                  </a:txBody>
                  <a:tcPr marL="52898" marR="52898" marT="0" marB="0"/>
                </a:tc>
                <a:tc>
                  <a:txBody>
                    <a:bodyPr/>
                    <a:lstStyle/>
                    <a:p>
                      <a:pPr algn="ctr">
                        <a:spcAft>
                          <a:spcPts val="0"/>
                        </a:spcAft>
                      </a:pPr>
                      <a:r>
                        <a:rPr lang="ru-RU" sz="1100" dirty="0">
                          <a:effectLst/>
                        </a:rPr>
                        <a:t>2955</a:t>
                      </a:r>
                      <a:endParaRPr lang="ru-RU" sz="1100" dirty="0">
                        <a:effectLst/>
                        <a:latin typeface="Times New Roman" panose="02020603050405020304" pitchFamily="18" charset="0"/>
                        <a:ea typeface="Times New Roman" panose="02020603050405020304" pitchFamily="18" charset="0"/>
                      </a:endParaRPr>
                    </a:p>
                  </a:txBody>
                  <a:tcPr marL="52898" marR="52898" marT="0" marB="0"/>
                </a:tc>
              </a:tr>
            </a:tbl>
          </a:graphicData>
        </a:graphic>
      </p:graphicFrame>
    </p:spTree>
    <p:extLst>
      <p:ext uri="{BB962C8B-B14F-4D97-AF65-F5344CB8AC3E}">
        <p14:creationId xmlns:p14="http://schemas.microsoft.com/office/powerpoint/2010/main" val="765820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3441" y="2318937"/>
            <a:ext cx="7772400" cy="829100"/>
          </a:xfrm>
        </p:spPr>
        <p:txBody>
          <a:bodyPr>
            <a:normAutofit fontScale="90000"/>
          </a:bodyPr>
          <a:lstStyle/>
          <a:p>
            <a:r>
              <a:rPr lang="ru-RU" b="1" dirty="0" smtClean="0"/>
              <a:t>Анализ заболеваемости воспитанников</a:t>
            </a:r>
            <a:r>
              <a:rPr lang="ru-RU" dirty="0"/>
              <a:t/>
            </a:r>
            <a:br>
              <a:rPr lang="ru-RU" dirty="0"/>
            </a:br>
            <a:endParaRPr lang="ru-RU" dirty="0"/>
          </a:p>
        </p:txBody>
      </p:sp>
      <p:sp>
        <p:nvSpPr>
          <p:cNvPr id="3" name="Подзаголовок 2"/>
          <p:cNvSpPr>
            <a:spLocks noGrp="1"/>
          </p:cNvSpPr>
          <p:nvPr>
            <p:ph type="subTitle" idx="1"/>
          </p:nvPr>
        </p:nvSpPr>
        <p:spPr>
          <a:xfrm>
            <a:off x="742950" y="2891938"/>
            <a:ext cx="7772400" cy="3512635"/>
          </a:xfrm>
        </p:spPr>
        <p:txBody>
          <a:bodyPr>
            <a:normAutofit/>
          </a:bodyPr>
          <a:lstStyle/>
          <a:p>
            <a:pPr algn="l"/>
            <a:endParaRPr lang="ru-RU" dirty="0"/>
          </a:p>
        </p:txBody>
      </p:sp>
      <p:sp>
        <p:nvSpPr>
          <p:cNvPr id="4" name="Номер слайда 3"/>
          <p:cNvSpPr>
            <a:spLocks noGrp="1"/>
          </p:cNvSpPr>
          <p:nvPr>
            <p:ph type="sldNum" sz="quarter" idx="12"/>
          </p:nvPr>
        </p:nvSpPr>
        <p:spPr/>
        <p:txBody>
          <a:bodyPr/>
          <a:lstStyle/>
          <a:p>
            <a:fld id="{C8BA24B9-5283-4922-98AC-B8CA2CBC310A}" type="slidenum">
              <a:rPr lang="ru-RU" smtClean="0"/>
              <a:t>7</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933406104"/>
              </p:ext>
            </p:extLst>
          </p:nvPr>
        </p:nvGraphicFramePr>
        <p:xfrm>
          <a:off x="199182" y="2575036"/>
          <a:ext cx="8772800" cy="4146440"/>
        </p:xfrm>
        <a:graphic>
          <a:graphicData uri="http://schemas.openxmlformats.org/drawingml/2006/table">
            <a:tbl>
              <a:tblPr firstRow="1" firstCol="1" lastRow="1" lastCol="1" bandRow="1" bandCol="1">
                <a:tableStyleId>{5C22544A-7EE6-4342-B048-85BDC9FD1C3A}</a:tableStyleId>
              </a:tblPr>
              <a:tblGrid>
                <a:gridCol w="543022"/>
                <a:gridCol w="451195"/>
                <a:gridCol w="408116"/>
                <a:gridCol w="408116"/>
                <a:gridCol w="408116"/>
                <a:gridCol w="408116"/>
                <a:gridCol w="408116"/>
                <a:gridCol w="408116"/>
                <a:gridCol w="408116"/>
                <a:gridCol w="408116"/>
                <a:gridCol w="408116"/>
                <a:gridCol w="408116"/>
                <a:gridCol w="457997"/>
                <a:gridCol w="457997"/>
                <a:gridCol w="401881"/>
                <a:gridCol w="401881"/>
                <a:gridCol w="401881"/>
                <a:gridCol w="306088"/>
                <a:gridCol w="306088"/>
                <a:gridCol w="481805"/>
                <a:gridCol w="481805"/>
              </a:tblGrid>
              <a:tr h="1318954">
                <a:tc rowSpan="2">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gridSpan="2">
                  <a:txBody>
                    <a:bodyPr/>
                    <a:lstStyle/>
                    <a:p>
                      <a:pPr algn="ctr">
                        <a:spcAft>
                          <a:spcPts val="0"/>
                        </a:spcAft>
                      </a:pPr>
                      <a:r>
                        <a:rPr lang="ru-RU" sz="1200" dirty="0">
                          <a:effectLst/>
                        </a:rPr>
                        <a:t> Интериты, колиты и гастроэнте-риты</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Несчастные случаи, отравления, травмы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 Желудочно-кишечные заболевания</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 Бактериальная дизентерия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Другие заболевания</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Всего заболеваний</a:t>
                      </a:r>
                    </a:p>
                    <a:p>
                      <a:pPr algn="ctr">
                        <a:spcAft>
                          <a:spcPts val="0"/>
                        </a:spcAft>
                      </a:pPr>
                      <a:r>
                        <a:rPr lang="ru-RU" sz="1200" dirty="0">
                          <a:effectLst/>
                        </a:rPr>
                        <a:t>(2)</a:t>
                      </a:r>
                    </a:p>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2">
                  <a:txBody>
                    <a:bodyPr/>
                    <a:lstStyle/>
                    <a:p>
                      <a:pPr algn="ctr">
                        <a:spcAft>
                          <a:spcPts val="0"/>
                        </a:spcAft>
                      </a:pPr>
                      <a:r>
                        <a:rPr lang="ru-RU" sz="1200" dirty="0">
                          <a:effectLst/>
                        </a:rPr>
                        <a:t> </a:t>
                      </a:r>
                    </a:p>
                    <a:p>
                      <a:pPr algn="ctr">
                        <a:spcAft>
                          <a:spcPts val="0"/>
                        </a:spcAft>
                      </a:pPr>
                      <a:r>
                        <a:rPr lang="ru-RU" sz="1200" dirty="0">
                          <a:effectLst/>
                        </a:rPr>
                        <a:t> ИТОГО (1,2)</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gridSpan="5">
                  <a:txBody>
                    <a:bodyPr/>
                    <a:lstStyle/>
                    <a:p>
                      <a:pPr algn="ctr">
                        <a:spcAft>
                          <a:spcPts val="0"/>
                        </a:spcAft>
                      </a:pPr>
                      <a:r>
                        <a:rPr lang="ru-RU" sz="1200" dirty="0">
                          <a:effectLst/>
                        </a:rPr>
                        <a:t> </a:t>
                      </a:r>
                    </a:p>
                    <a:p>
                      <a:pPr algn="ctr">
                        <a:spcAft>
                          <a:spcPts val="0"/>
                        </a:spcAft>
                      </a:pPr>
                      <a:r>
                        <a:rPr lang="ru-RU" sz="1200" dirty="0">
                          <a:effectLst/>
                        </a:rPr>
                        <a:t>ГРУППЫ ЗДОРОВЬЯ</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r>
                        <a:rPr lang="ru-RU" sz="1200" dirty="0">
                          <a:effectLst/>
                        </a:rPr>
                        <a:t>Пропуск по</a:t>
                      </a:r>
                    </a:p>
                    <a:p>
                      <a:pPr algn="ctr">
                        <a:spcAft>
                          <a:spcPts val="0"/>
                        </a:spcAft>
                      </a:pPr>
                      <a:r>
                        <a:rPr lang="ru-RU" sz="1200" dirty="0">
                          <a:effectLst/>
                        </a:rPr>
                        <a:t>бол-ни 1 реб.</a:t>
                      </a:r>
                      <a:endParaRPr lang="ru-RU" sz="1200" dirty="0">
                        <a:effectLst/>
                        <a:latin typeface="Times New Roman" panose="02020603050405020304" pitchFamily="18" charset="0"/>
                        <a:ea typeface="Times New Roman" panose="02020603050405020304" pitchFamily="18" charset="0"/>
                      </a:endParaRPr>
                    </a:p>
                  </a:txBody>
                  <a:tcPr marL="55034" marR="55034" marT="0" marB="0"/>
                </a:tc>
              </a:tr>
              <a:tr h="486625">
                <a:tc vMerge="1">
                  <a:txBody>
                    <a:bodyPr/>
                    <a:lstStyle/>
                    <a:p>
                      <a:endParaRPr lang="ru-RU"/>
                    </a:p>
                  </a:txBody>
                  <a:tcPr/>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случаи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дни</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I</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II</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III</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spcAft>
                          <a:spcPts val="0"/>
                        </a:spcAft>
                      </a:pPr>
                      <a:r>
                        <a:rPr lang="en-US" sz="1100" dirty="0">
                          <a:effectLst/>
                        </a:rPr>
                        <a:t>IV</a:t>
                      </a:r>
                      <a:endParaRPr lang="ru-RU" sz="1100" dirty="0">
                        <a:effectLst/>
                      </a:endParaRPr>
                    </a:p>
                    <a:p>
                      <a:pP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spcAft>
                          <a:spcPts val="0"/>
                        </a:spcAft>
                      </a:pPr>
                      <a:r>
                        <a:rPr lang="en-US" sz="1100" dirty="0">
                          <a:effectLst/>
                        </a:rPr>
                        <a:t>V</a:t>
                      </a:r>
                      <a:endParaRPr lang="ru-RU" sz="1100" dirty="0">
                        <a:effectLst/>
                      </a:endParaRPr>
                    </a:p>
                    <a:p>
                      <a:pP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r>
              <a:tr h="880991">
                <a:tc>
                  <a:txBody>
                    <a:bodyPr/>
                    <a:lstStyle/>
                    <a:p>
                      <a:pPr>
                        <a:spcAft>
                          <a:spcPts val="0"/>
                        </a:spcAft>
                      </a:pPr>
                      <a:r>
                        <a:rPr lang="ru-RU" sz="1200" dirty="0">
                          <a:effectLst/>
                        </a:rPr>
                        <a:t>Гкп\</a:t>
                      </a:r>
                    </a:p>
                    <a:p>
                      <a:pPr>
                        <a:spcAft>
                          <a:spcPts val="0"/>
                        </a:spcAft>
                      </a:pPr>
                      <a:r>
                        <a:rPr lang="ru-RU" sz="1200" dirty="0">
                          <a:effectLst/>
                        </a:rPr>
                        <a:t>Ясли</a:t>
                      </a:r>
                    </a:p>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2</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10</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3</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24</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34</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195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1008</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35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49</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4</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11,4</a:t>
                      </a:r>
                      <a:endParaRPr lang="ru-RU" sz="1100" dirty="0">
                        <a:effectLst/>
                        <a:latin typeface="Times New Roman" panose="02020603050405020304" pitchFamily="18" charset="0"/>
                        <a:ea typeface="Times New Roman" panose="02020603050405020304" pitchFamily="18" charset="0"/>
                      </a:endParaRPr>
                    </a:p>
                  </a:txBody>
                  <a:tcPr marL="55034" marR="55034" marT="0" marB="0"/>
                </a:tc>
              </a:tr>
              <a:tr h="729935">
                <a:tc>
                  <a:txBody>
                    <a:bodyPr/>
                    <a:lstStyle/>
                    <a:p>
                      <a:pPr>
                        <a:spcAft>
                          <a:spcPts val="0"/>
                        </a:spcAft>
                      </a:pPr>
                      <a:r>
                        <a:rPr lang="ru-RU" sz="1200" dirty="0">
                          <a:effectLst/>
                        </a:rPr>
                        <a:t> </a:t>
                      </a:r>
                    </a:p>
                    <a:p>
                      <a:pPr>
                        <a:spcAft>
                          <a:spcPts val="0"/>
                        </a:spcAft>
                      </a:pPr>
                      <a:r>
                        <a:rPr lang="ru-RU" sz="1200" dirty="0">
                          <a:effectLst/>
                        </a:rPr>
                        <a:t>Сад</a:t>
                      </a:r>
                    </a:p>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3</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69</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552</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72</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567</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447</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2548</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118</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145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4</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9,5</a:t>
                      </a:r>
                      <a:endParaRPr lang="ru-RU" sz="1100" dirty="0">
                        <a:effectLst/>
                        <a:latin typeface="Times New Roman" panose="02020603050405020304" pitchFamily="18" charset="0"/>
                        <a:ea typeface="Times New Roman" panose="02020603050405020304" pitchFamily="18" charset="0"/>
                      </a:endParaRPr>
                    </a:p>
                  </a:txBody>
                  <a:tcPr marL="55034" marR="55034" marT="0" marB="0"/>
                </a:tc>
              </a:tr>
              <a:tr h="729935">
                <a:tc>
                  <a:txBody>
                    <a:bodyPr/>
                    <a:lstStyle/>
                    <a:p>
                      <a:pPr>
                        <a:spcAft>
                          <a:spcPts val="0"/>
                        </a:spcAft>
                      </a:pPr>
                      <a:r>
                        <a:rPr lang="ru-RU" sz="1200" dirty="0">
                          <a:effectLst/>
                        </a:rPr>
                        <a:t> </a:t>
                      </a:r>
                    </a:p>
                    <a:p>
                      <a:pPr>
                        <a:spcAft>
                          <a:spcPts val="0"/>
                        </a:spcAft>
                      </a:pPr>
                      <a:r>
                        <a:rPr lang="ru-RU" sz="1200" dirty="0">
                          <a:effectLst/>
                        </a:rPr>
                        <a:t>Всего</a:t>
                      </a:r>
                    </a:p>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en-US"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25</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72</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576</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77</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601</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642</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3556</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153</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194</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8</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a:t>
                      </a:r>
                      <a:endParaRPr lang="ru-RU" sz="1100" dirty="0">
                        <a:effectLst/>
                        <a:latin typeface="Times New Roman" panose="02020603050405020304" pitchFamily="18" charset="0"/>
                        <a:ea typeface="Times New Roman" panose="02020603050405020304" pitchFamily="18" charset="0"/>
                      </a:endParaRPr>
                    </a:p>
                  </a:txBody>
                  <a:tcPr marL="55034" marR="55034" marT="0" marB="0"/>
                </a:tc>
                <a:tc>
                  <a:txBody>
                    <a:bodyPr/>
                    <a:lstStyle/>
                    <a:p>
                      <a:pPr algn="ctr">
                        <a:spcAft>
                          <a:spcPts val="0"/>
                        </a:spcAft>
                      </a:pPr>
                      <a:r>
                        <a:rPr lang="ru-RU" sz="1100" dirty="0">
                          <a:effectLst/>
                        </a:rPr>
                        <a:t>10,0</a:t>
                      </a:r>
                      <a:endParaRPr lang="ru-RU" sz="1100" dirty="0">
                        <a:effectLst/>
                        <a:latin typeface="Times New Roman" panose="02020603050405020304" pitchFamily="18" charset="0"/>
                        <a:ea typeface="Times New Roman" panose="02020603050405020304" pitchFamily="18" charset="0"/>
                      </a:endParaRPr>
                    </a:p>
                  </a:txBody>
                  <a:tcPr marL="55034" marR="55034" marT="0" marB="0"/>
                </a:tc>
              </a:tr>
            </a:tbl>
          </a:graphicData>
        </a:graphic>
      </p:graphicFrame>
    </p:spTree>
    <p:extLst>
      <p:ext uri="{BB962C8B-B14F-4D97-AF65-F5344CB8AC3E}">
        <p14:creationId xmlns:p14="http://schemas.microsoft.com/office/powerpoint/2010/main" val="861295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BB2B1F0-0DD6-4744-9A46-7A344FB48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1181360" y="2263463"/>
            <a:ext cx="7879842" cy="1919141"/>
          </a:xfrm>
        </p:spPr>
        <p:txBody>
          <a:bodyPr vert="horz" lIns="91440" tIns="45720" rIns="91440" bIns="45720" rtlCol="0" anchor="b">
            <a:normAutofit fontScale="90000"/>
          </a:bodyPr>
          <a:lstStyle/>
          <a:p>
            <a:r>
              <a:rPr lang="ru-RU" sz="5400" b="1" dirty="0"/>
              <a:t>Анализ выполнения годовых задач.</a:t>
            </a:r>
            <a:br>
              <a:rPr lang="ru-RU" sz="5400" b="1" dirty="0"/>
            </a:br>
            <a:r>
              <a:rPr lang="en-US" sz="5200" b="1" kern="1200" dirty="0">
                <a:solidFill>
                  <a:schemeClr val="tx1"/>
                </a:solidFill>
              </a:rPr>
              <a:t/>
            </a:r>
            <a:br>
              <a:rPr lang="en-US" sz="5200" b="1" kern="1200" dirty="0">
                <a:solidFill>
                  <a:schemeClr val="tx1"/>
                </a:solidFill>
              </a:rPr>
            </a:br>
            <a:endParaRPr lang="en-US" sz="5200" b="1" kern="1200" dirty="0">
              <a:solidFill>
                <a:schemeClr val="tx1"/>
              </a:solidFill>
            </a:endParaRPr>
          </a:p>
        </p:txBody>
      </p:sp>
      <p:sp>
        <p:nvSpPr>
          <p:cNvPr id="10" name="Rectangle 9">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Подзаголовок 2"/>
          <p:cNvSpPr>
            <a:spLocks noGrp="1"/>
          </p:cNvSpPr>
          <p:nvPr>
            <p:ph type="subTitle" idx="1"/>
          </p:nvPr>
        </p:nvSpPr>
        <p:spPr>
          <a:xfrm>
            <a:off x="606030" y="2706985"/>
            <a:ext cx="7882128" cy="4187818"/>
          </a:xfrm>
        </p:spPr>
        <p:txBody>
          <a:bodyPr vert="horz" lIns="91440" tIns="45720" rIns="91440" bIns="45720" rtlCol="0">
            <a:normAutofit/>
          </a:bodyPr>
          <a:lstStyle/>
          <a:p>
            <a:pPr indent="-228600" algn="l">
              <a:buFont typeface="Arial" panose="020B0604020202020204" pitchFamily="34" charset="0"/>
              <a:buChar char="•"/>
            </a:pPr>
            <a:endParaRPr lang="en-US" sz="1600" dirty="0"/>
          </a:p>
          <a:p>
            <a:r>
              <a:rPr lang="ru-RU" sz="1800" dirty="0">
                <a:latin typeface="Times New Roman" panose="02020603050405020304" pitchFamily="18" charset="0"/>
                <a:cs typeface="Times New Roman" panose="02020603050405020304" pitchFamily="18" charset="0"/>
              </a:rPr>
              <a:t>Перед коллективом ДОУ на 2019-2020 учебный </a:t>
            </a:r>
            <a:r>
              <a:rPr lang="ru-RU" sz="1800" u="sng" dirty="0">
                <a:latin typeface="Times New Roman" panose="02020603050405020304" pitchFamily="18" charset="0"/>
                <a:cs typeface="Times New Roman" panose="02020603050405020304" pitchFamily="18" charset="0"/>
              </a:rPr>
              <a:t>год были поставлены следующие задачи</a:t>
            </a:r>
            <a:r>
              <a:rPr lang="ru-RU" sz="18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p>
          <a:p>
            <a:pPr lvl="0" algn="l"/>
            <a:r>
              <a:rPr lang="ru-RU" sz="1600" dirty="0" smtClean="0">
                <a:latin typeface="Times New Roman" panose="02020603050405020304" pitchFamily="18" charset="0"/>
                <a:cs typeface="Times New Roman" panose="02020603050405020304" pitchFamily="18" charset="0"/>
              </a:rPr>
              <a:t>1. Зоровьесберегающая </a:t>
            </a:r>
            <a:r>
              <a:rPr lang="ru-RU" sz="1600" dirty="0">
                <a:latin typeface="Times New Roman" panose="02020603050405020304" pitchFamily="18" charset="0"/>
                <a:cs typeface="Times New Roman" panose="02020603050405020304" pitchFamily="18" charset="0"/>
              </a:rPr>
              <a:t>среда в ДОУ как условие сохранения психофизического здоровья воспитанников.</a:t>
            </a:r>
          </a:p>
          <a:p>
            <a:pPr lvl="0" algn="l"/>
            <a:r>
              <a:rPr lang="ru-RU" sz="1600" dirty="0" smtClean="0">
                <a:latin typeface="Times New Roman" panose="02020603050405020304" pitchFamily="18" charset="0"/>
                <a:cs typeface="Times New Roman" panose="02020603050405020304" pitchFamily="18" charset="0"/>
              </a:rPr>
              <a:t>2. Совершенствование </a:t>
            </a:r>
            <a:r>
              <a:rPr lang="ru-RU" sz="1600" dirty="0">
                <a:latin typeface="Times New Roman" panose="02020603050405020304" pitchFamily="18" charset="0"/>
                <a:cs typeface="Times New Roman" panose="02020603050405020304" pitchFamily="18" charset="0"/>
              </a:rPr>
              <a:t>условий развития детей в соответствии с их возрастными особенностями и склонностями (в том числе ограниченные возможности здоровья), развитие способностей и творческого потенциала каждого ребенка.</a:t>
            </a:r>
          </a:p>
          <a:p>
            <a:pPr lvl="0" algn="l"/>
            <a:r>
              <a:rPr lang="ru-RU" sz="1600" dirty="0" smtClean="0">
                <a:latin typeface="Times New Roman" panose="02020603050405020304" pitchFamily="18" charset="0"/>
                <a:cs typeface="Times New Roman" panose="02020603050405020304" pitchFamily="18" charset="0"/>
              </a:rPr>
              <a:t>3. Формирование </a:t>
            </a:r>
            <a:r>
              <a:rPr lang="ru-RU" sz="1600" dirty="0">
                <a:latin typeface="Times New Roman" panose="02020603050405020304" pitchFamily="18" charset="0"/>
                <a:cs typeface="Times New Roman" panose="02020603050405020304" pitchFamily="18" charset="0"/>
              </a:rPr>
              <a:t>патриотических чувств у дошкольников через национальную культуру и преемственность поколений.</a:t>
            </a:r>
          </a:p>
          <a:p>
            <a:pPr algn="l"/>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algn="l"/>
            <a:r>
              <a:rPr lang="ru-RU" sz="1600" dirty="0">
                <a:latin typeface="Times New Roman" panose="02020603050405020304" pitchFamily="18" charset="0"/>
                <a:cs typeface="Times New Roman" panose="02020603050405020304" pitchFamily="18" charset="0"/>
              </a:rPr>
              <a:t>Вся работа осуществлялась в соответствии с годовым планом образовательной работы.</a:t>
            </a:r>
          </a:p>
          <a:p>
            <a:pPr algn="l"/>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235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BB2B1F0-0DD6-4744-9A46-7A344FB48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1181360" y="2263463"/>
            <a:ext cx="7879842" cy="1919141"/>
          </a:xfrm>
        </p:spPr>
        <p:txBody>
          <a:bodyPr vert="horz" lIns="91440" tIns="45720" rIns="91440" bIns="45720" rtlCol="0" anchor="b">
            <a:normAutofit fontScale="90000"/>
          </a:bodyPr>
          <a:lstStyle/>
          <a:p>
            <a:r>
              <a:rPr lang="ru-RU" sz="5400" b="1" dirty="0"/>
              <a:t/>
            </a:r>
            <a:br>
              <a:rPr lang="ru-RU" sz="5400" b="1" dirty="0"/>
            </a:br>
            <a:r>
              <a:rPr lang="en-US" sz="5200" b="1" kern="1200" dirty="0">
                <a:solidFill>
                  <a:schemeClr val="tx1"/>
                </a:solidFill>
              </a:rPr>
              <a:t/>
            </a:r>
            <a:br>
              <a:rPr lang="en-US" sz="5200" b="1" kern="1200" dirty="0">
                <a:solidFill>
                  <a:schemeClr val="tx1"/>
                </a:solidFill>
              </a:rPr>
            </a:br>
            <a:endParaRPr lang="en-US" sz="5200" b="1" kern="1200" dirty="0">
              <a:solidFill>
                <a:schemeClr val="tx1"/>
              </a:solidFill>
            </a:endParaRPr>
          </a:p>
        </p:txBody>
      </p:sp>
      <p:sp>
        <p:nvSpPr>
          <p:cNvPr id="10" name="Rectangle 9">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01343276"/>
              </p:ext>
            </p:extLst>
          </p:nvPr>
        </p:nvGraphicFramePr>
        <p:xfrm>
          <a:off x="630937" y="3059533"/>
          <a:ext cx="8015122" cy="3621923"/>
        </p:xfrm>
        <a:graphic>
          <a:graphicData uri="http://schemas.openxmlformats.org/drawingml/2006/table">
            <a:tbl>
              <a:tblPr firstRow="1" firstCol="1" bandRow="1">
                <a:tableStyleId>{5C22544A-7EE6-4342-B048-85BDC9FD1C3A}</a:tableStyleId>
              </a:tblPr>
              <a:tblGrid>
                <a:gridCol w="1412026"/>
                <a:gridCol w="6603096"/>
              </a:tblGrid>
              <a:tr h="748463">
                <a:tc>
                  <a:txBody>
                    <a:bodyPr/>
                    <a:lstStyle/>
                    <a:p>
                      <a:pPr>
                        <a:lnSpc>
                          <a:spcPct val="107000"/>
                        </a:lnSpc>
                        <a:spcAft>
                          <a:spcPts val="750"/>
                        </a:spcAft>
                      </a:pPr>
                      <a:r>
                        <a:rPr lang="ru-RU" sz="1400" dirty="0">
                          <a:effectLst/>
                        </a:rPr>
                        <a:t>Место в рейтинге</a:t>
                      </a:r>
                      <a:endParaRPr lang="ru-RU"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algn="ctr">
                        <a:lnSpc>
                          <a:spcPct val="107000"/>
                        </a:lnSpc>
                        <a:spcAft>
                          <a:spcPts val="750"/>
                        </a:spcAft>
                      </a:pPr>
                      <a:r>
                        <a:rPr lang="ru-RU" sz="1400" dirty="0">
                          <a:effectLst/>
                        </a:rPr>
                        <a:t>Мероприятия</a:t>
                      </a:r>
                      <a:endParaRPr lang="ru-RU" sz="1200" dirty="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1</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Педагогические советы</a:t>
                      </a:r>
                      <a:endParaRPr lang="ru-RU" sz="120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2</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Семинары-практикумы</a:t>
                      </a:r>
                      <a:endParaRPr lang="ru-RU" sz="120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3</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Мастер-классы</a:t>
                      </a:r>
                      <a:endParaRPr lang="ru-RU" sz="1200">
                        <a:effectLst/>
                        <a:latin typeface="Times New Roman" panose="02020603050405020304" pitchFamily="18" charset="0"/>
                        <a:ea typeface="Times New Roman" panose="02020603050405020304" pitchFamily="18" charset="0"/>
                      </a:endParaRPr>
                    </a:p>
                  </a:txBody>
                  <a:tcPr marL="73025" marR="73025" marT="0" marB="0"/>
                </a:tc>
              </a:tr>
              <a:tr h="253829">
                <a:tc>
                  <a:txBody>
                    <a:bodyPr/>
                    <a:lstStyle/>
                    <a:p>
                      <a:pPr>
                        <a:lnSpc>
                          <a:spcPct val="107000"/>
                        </a:lnSpc>
                        <a:spcAft>
                          <a:spcPts val="750"/>
                        </a:spcAft>
                      </a:pPr>
                      <a:r>
                        <a:rPr lang="ru-RU" sz="1400" dirty="0">
                          <a:effectLst/>
                        </a:rPr>
                        <a:t>4</a:t>
                      </a:r>
                      <a:endParaRPr lang="ru-RU"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dirty="0">
                          <a:effectLst/>
                        </a:rPr>
                        <a:t>Консультации</a:t>
                      </a:r>
                      <a:endParaRPr lang="ru-RU" sz="1200" dirty="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dirty="0">
                          <a:effectLst/>
                        </a:rPr>
                        <a:t>5</a:t>
                      </a:r>
                      <a:endParaRPr lang="ru-RU"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Открытые просмотры</a:t>
                      </a:r>
                      <a:endParaRPr lang="ru-RU" sz="120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6</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Индивидуальное консультирование</a:t>
                      </a:r>
                      <a:endParaRPr lang="ru-RU" sz="120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7</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a:effectLst/>
                        </a:rPr>
                        <a:t>Конкурсы</a:t>
                      </a:r>
                      <a:endParaRPr lang="ru-RU" sz="1200">
                        <a:effectLst/>
                        <a:latin typeface="Times New Roman" panose="02020603050405020304" pitchFamily="18" charset="0"/>
                        <a:ea typeface="Times New Roman" panose="02020603050405020304" pitchFamily="18" charset="0"/>
                      </a:endParaRPr>
                    </a:p>
                  </a:txBody>
                  <a:tcPr marL="73025" marR="73025" marT="0" marB="0"/>
                </a:tc>
              </a:tr>
              <a:tr h="374233">
                <a:tc>
                  <a:txBody>
                    <a:bodyPr/>
                    <a:lstStyle/>
                    <a:p>
                      <a:pPr>
                        <a:lnSpc>
                          <a:spcPct val="107000"/>
                        </a:lnSpc>
                        <a:spcAft>
                          <a:spcPts val="750"/>
                        </a:spcAft>
                      </a:pPr>
                      <a:r>
                        <a:rPr lang="ru-RU" sz="1400">
                          <a:effectLst/>
                        </a:rPr>
                        <a:t>8</a:t>
                      </a:r>
                      <a:endParaRPr lang="ru-RU"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spcAft>
                          <a:spcPts val="750"/>
                        </a:spcAft>
                      </a:pPr>
                      <a:r>
                        <a:rPr lang="ru-RU" sz="1400" dirty="0">
                          <a:effectLst/>
                        </a:rPr>
                        <a:t>Выставки</a:t>
                      </a:r>
                      <a:endParaRPr lang="ru-RU" sz="1200" dirty="0">
                        <a:effectLst/>
                        <a:latin typeface="Times New Roman" panose="02020603050405020304" pitchFamily="18" charset="0"/>
                        <a:ea typeface="Times New Roman" panose="02020603050405020304" pitchFamily="18" charset="0"/>
                      </a:endParaRPr>
                    </a:p>
                  </a:txBody>
                  <a:tcPr marL="73025" marR="73025" marT="0" marB="0"/>
                </a:tc>
              </a:tr>
            </a:tbl>
          </a:graphicData>
        </a:graphic>
      </p:graphicFrame>
      <p:sp>
        <p:nvSpPr>
          <p:cNvPr id="5" name="Rectangle 1"/>
          <p:cNvSpPr>
            <a:spLocks noGrp="1" noChangeArrowheads="1"/>
          </p:cNvSpPr>
          <p:nvPr>
            <p:ph type="subTitle" idx="1"/>
          </p:nvPr>
        </p:nvSpPr>
        <p:spPr bwMode="auto">
          <a:xfrm>
            <a:off x="2417501" y="1584280"/>
            <a:ext cx="54075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Рейтинг методических мероприятий</a:t>
            </a:r>
          </a:p>
        </p:txBody>
      </p:sp>
    </p:spTree>
    <p:extLst>
      <p:ext uri="{BB962C8B-B14F-4D97-AF65-F5344CB8AC3E}">
        <p14:creationId xmlns:p14="http://schemas.microsoft.com/office/powerpoint/2010/main" val="86370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809</Words>
  <Application>Microsoft Office PowerPoint</Application>
  <PresentationFormat>Экран (4:3)</PresentationFormat>
  <Paragraphs>355</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Helvetica Neue Medium</vt:lpstr>
      <vt:lpstr>Times New Roman</vt:lpstr>
      <vt:lpstr>Тема Office</vt:lpstr>
      <vt:lpstr>Педагогический совет № 5 (итоговый) Тема: «Итоги работы за год. Проблемы. Перспективы»</vt:lpstr>
      <vt:lpstr>«Творческая встреча сотрудников» </vt:lpstr>
      <vt:lpstr> </vt:lpstr>
      <vt:lpstr> </vt:lpstr>
      <vt:lpstr> </vt:lpstr>
      <vt:lpstr> Анализ заболеваемости воспитанников</vt:lpstr>
      <vt:lpstr>Анализ заболеваемости воспитанников </vt:lpstr>
      <vt:lpstr>Анализ выполнения годовых задач.  </vt:lpstr>
      <vt:lpstr>  </vt:lpstr>
      <vt:lpstr>Первая задача</vt:lpstr>
      <vt:lpstr> </vt:lpstr>
      <vt:lpstr> </vt:lpstr>
      <vt:lpstr> </vt:lpstr>
      <vt:lpstr>Вторая задача</vt:lpstr>
      <vt:lpstr> </vt:lpstr>
      <vt:lpstr>Третья задача</vt:lpstr>
      <vt:lpstr> </vt:lpstr>
      <vt:lpstr>Презентация PowerPoint</vt:lpstr>
      <vt:lpstr> </vt:lpstr>
      <vt:lpstr> </vt:lpstr>
      <vt:lpstr> </vt:lpstr>
      <vt:lpstr> </vt:lpstr>
      <vt:lpstr> Отчет о проделанной работе совместно со специалистами ДОУ </vt:lpstr>
      <vt:lpstr> Упражнение СВЕТОФОР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 № 5 (итоговый) Тема: «Итоги работы за год. Проблемы. Перспективы»</dc:title>
  <dc:creator>Айдан Алиева</dc:creator>
  <cp:lastModifiedBy>User</cp:lastModifiedBy>
  <cp:revision>18</cp:revision>
  <dcterms:created xsi:type="dcterms:W3CDTF">2020-05-27T23:41:18Z</dcterms:created>
  <dcterms:modified xsi:type="dcterms:W3CDTF">2020-05-28T12:55:23Z</dcterms:modified>
</cp:coreProperties>
</file>