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7" r:id="rId4"/>
  </p:sldMasterIdLst>
  <p:notesMasterIdLst>
    <p:notesMasterId r:id="rId20"/>
  </p:notesMasterIdLst>
  <p:handoutMasterIdLst>
    <p:handoutMasterId r:id="rId21"/>
  </p:handoutMasterIdLst>
  <p:sldIdLst>
    <p:sldId id="257" r:id="rId5"/>
    <p:sldId id="260" r:id="rId6"/>
    <p:sldId id="262" r:id="rId7"/>
    <p:sldId id="263" r:id="rId8"/>
    <p:sldId id="264" r:id="rId9"/>
    <p:sldId id="258" r:id="rId10"/>
    <p:sldId id="259" r:id="rId11"/>
    <p:sldId id="261" r:id="rId12"/>
    <p:sldId id="265" r:id="rId13"/>
    <p:sldId id="269" r:id="rId14"/>
    <p:sldId id="266" r:id="rId15"/>
    <p:sldId id="267" r:id="rId16"/>
    <p:sldId id="268" r:id="rId17"/>
    <p:sldId id="270" r:id="rId18"/>
    <p:sldId id="271" r:id="rId19"/>
  </p:sldIdLst>
  <p:sldSz cx="12192000" cy="6858000"/>
  <p:notesSz cx="6888163" cy="10018713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8" autoAdjust="0"/>
    <p:restoredTop sz="94660"/>
  </p:normalViewPr>
  <p:slideViewPr>
    <p:cSldViewPr>
      <p:cViewPr varScale="1">
        <p:scale>
          <a:sx n="116" d="100"/>
          <a:sy n="116" d="100"/>
        </p:scale>
        <p:origin x="49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59C8C4-1D8F-49A5-B36F-32B32C06481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285FCB-FADC-4D64-8AFC-E71A81E3D95F}">
      <dgm:prSet phldrT="[Текст]" custT="1"/>
      <dgm:spPr/>
      <dgm:t>
        <a:bodyPr/>
        <a:lstStyle/>
        <a:p>
          <a:r>
            <a:rPr lang="ru-RU" sz="2000" dirty="0" smtClean="0">
              <a:latin typeface="a_AlternaBrk" panose="020B0706020207050204" pitchFamily="34" charset="-52"/>
              <a:cs typeface="Aharoni" panose="02010803020104030203" pitchFamily="2" charset="-79"/>
            </a:rPr>
            <a:t>Здоровьесберегающие образовательные технологии</a:t>
          </a:r>
          <a:endParaRPr lang="ru-RU" sz="2000" dirty="0">
            <a:latin typeface="a_AlternaBrk" panose="020B0706020207050204" pitchFamily="34" charset="-52"/>
            <a:cs typeface="Aharoni" panose="02010803020104030203" pitchFamily="2" charset="-79"/>
          </a:endParaRPr>
        </a:p>
      </dgm:t>
    </dgm:pt>
    <dgm:pt modelId="{C65CF04C-11F2-4064-8131-9B1C64B9168F}" type="parTrans" cxnId="{4AD2BD05-2BDD-4B27-B8C4-9010770FB548}">
      <dgm:prSet/>
      <dgm:spPr/>
      <dgm:t>
        <a:bodyPr/>
        <a:lstStyle/>
        <a:p>
          <a:endParaRPr lang="ru-RU"/>
        </a:p>
      </dgm:t>
    </dgm:pt>
    <dgm:pt modelId="{49A1355A-9DD4-49B1-9EE0-EE1EB37FF065}" type="sibTrans" cxnId="{4AD2BD05-2BDD-4B27-B8C4-9010770FB548}">
      <dgm:prSet/>
      <dgm:spPr/>
      <dgm:t>
        <a:bodyPr/>
        <a:lstStyle/>
        <a:p>
          <a:endParaRPr lang="ru-RU"/>
        </a:p>
      </dgm:t>
    </dgm:pt>
    <dgm:pt modelId="{F5431BCD-A817-4493-80EB-68DAE68A75F7}">
      <dgm:prSet phldrT="[Текст]" custT="1"/>
      <dgm:spPr/>
      <dgm:t>
        <a:bodyPr/>
        <a:lstStyle/>
        <a:p>
          <a:r>
            <a:rPr lang="ru-RU" sz="1600" dirty="0" smtClean="0">
              <a:latin typeface="a_AlternaBrk" panose="020B0706020207050204" pitchFamily="34" charset="-52"/>
            </a:rPr>
            <a:t>Совокупность принципов, приемов, методов педагогической работы, которые, дополняя традиционные технологии обучения и воспитания, помогают сохранить здоровье ребенка в образовательном процессе</a:t>
          </a:r>
          <a:endParaRPr lang="ru-RU" sz="1600" dirty="0">
            <a:latin typeface="a_AlternaBrk" panose="020B0706020207050204" pitchFamily="34" charset="-52"/>
          </a:endParaRPr>
        </a:p>
      </dgm:t>
    </dgm:pt>
    <dgm:pt modelId="{013EF7DB-CF24-4C23-A4D4-74AA5DF1D015}" type="parTrans" cxnId="{89AFA33E-C5BD-41EE-8768-8C76B5D42135}">
      <dgm:prSet/>
      <dgm:spPr/>
      <dgm:t>
        <a:bodyPr/>
        <a:lstStyle/>
        <a:p>
          <a:endParaRPr lang="ru-RU"/>
        </a:p>
      </dgm:t>
    </dgm:pt>
    <dgm:pt modelId="{D7111285-37A4-4B39-9830-E67F1EECC579}" type="sibTrans" cxnId="{89AFA33E-C5BD-41EE-8768-8C76B5D42135}">
      <dgm:prSet/>
      <dgm:spPr/>
      <dgm:t>
        <a:bodyPr/>
        <a:lstStyle/>
        <a:p>
          <a:endParaRPr lang="ru-RU"/>
        </a:p>
      </dgm:t>
    </dgm:pt>
    <dgm:pt modelId="{9CC3BF96-380B-4F23-859D-26FA0827775E}">
      <dgm:prSet phldrT="[Текст]"/>
      <dgm:spPr/>
      <dgm:t>
        <a:bodyPr/>
        <a:lstStyle/>
        <a:p>
          <a:r>
            <a:rPr lang="ru-RU" dirty="0" smtClean="0">
              <a:latin typeface="a_AlternaBrk" panose="020B0706020207050204" pitchFamily="34" charset="-52"/>
            </a:rPr>
            <a:t>Здоровьесберегающие технологии в образовании</a:t>
          </a:r>
          <a:endParaRPr lang="ru-RU" dirty="0">
            <a:latin typeface="a_AlternaBrk" panose="020B0706020207050204" pitchFamily="34" charset="-52"/>
          </a:endParaRPr>
        </a:p>
      </dgm:t>
    </dgm:pt>
    <dgm:pt modelId="{EEB14264-2ACE-4283-A971-89EDA005C0DA}" type="parTrans" cxnId="{6F34B4F7-2296-40E2-872D-8EF06AFB63AD}">
      <dgm:prSet/>
      <dgm:spPr/>
      <dgm:t>
        <a:bodyPr/>
        <a:lstStyle/>
        <a:p>
          <a:endParaRPr lang="ru-RU"/>
        </a:p>
      </dgm:t>
    </dgm:pt>
    <dgm:pt modelId="{E1A7AB3F-49C8-404C-841C-B0612690CD1F}" type="sibTrans" cxnId="{6F34B4F7-2296-40E2-872D-8EF06AFB63AD}">
      <dgm:prSet/>
      <dgm:spPr/>
      <dgm:t>
        <a:bodyPr/>
        <a:lstStyle/>
        <a:p>
          <a:endParaRPr lang="ru-RU"/>
        </a:p>
      </dgm:t>
    </dgm:pt>
    <dgm:pt modelId="{7CAEB93B-EDE6-4D0B-9DEA-D23AF654DF1A}">
      <dgm:prSet phldrT="[Текст]" custT="1"/>
      <dgm:spPr/>
      <dgm:t>
        <a:bodyPr/>
        <a:lstStyle/>
        <a:p>
          <a:r>
            <a:rPr lang="ru-RU" sz="1600" dirty="0" smtClean="0">
              <a:latin typeface="a_AlternaBrk" panose="020B0706020207050204" pitchFamily="34" charset="-52"/>
            </a:rPr>
            <a:t>Создание благоприятных гигиенических условий, организация режима дня, составление сетки занятий</a:t>
          </a:r>
          <a:endParaRPr lang="ru-RU" sz="1600" dirty="0">
            <a:latin typeface="a_AlternaBrk" panose="020B0706020207050204" pitchFamily="34" charset="-52"/>
          </a:endParaRPr>
        </a:p>
      </dgm:t>
    </dgm:pt>
    <dgm:pt modelId="{4053BF74-3F69-453D-B4B4-FD56BFC748C7}" type="parTrans" cxnId="{02744AE2-77F4-45E1-8218-9DEA9C6ECE9D}">
      <dgm:prSet/>
      <dgm:spPr/>
      <dgm:t>
        <a:bodyPr/>
        <a:lstStyle/>
        <a:p>
          <a:endParaRPr lang="ru-RU"/>
        </a:p>
      </dgm:t>
    </dgm:pt>
    <dgm:pt modelId="{2680F386-69A1-4D4A-B3E7-D433DFCFDE02}" type="sibTrans" cxnId="{02744AE2-77F4-45E1-8218-9DEA9C6ECE9D}">
      <dgm:prSet/>
      <dgm:spPr/>
      <dgm:t>
        <a:bodyPr/>
        <a:lstStyle/>
        <a:p>
          <a:endParaRPr lang="ru-RU"/>
        </a:p>
      </dgm:t>
    </dgm:pt>
    <dgm:pt modelId="{E5EB7779-A013-4951-8C93-495CDC94FCD7}">
      <dgm:prSet phldrT="[Текст]" custT="1"/>
      <dgm:spPr/>
      <dgm:t>
        <a:bodyPr/>
        <a:lstStyle/>
        <a:p>
          <a:endParaRPr lang="ru-RU" sz="1600" dirty="0">
            <a:latin typeface="a_AlternaBrk" panose="020B0706020207050204" pitchFamily="34" charset="-52"/>
          </a:endParaRPr>
        </a:p>
      </dgm:t>
    </dgm:pt>
    <dgm:pt modelId="{9A564E99-1B9E-416F-B092-FFC6ACDBD0EE}" type="parTrans" cxnId="{36E9850C-4668-4483-8DC0-08C25C4309FA}">
      <dgm:prSet/>
      <dgm:spPr/>
    </dgm:pt>
    <dgm:pt modelId="{C284BA94-A727-4986-B5AC-A1BA43A719FB}" type="sibTrans" cxnId="{36E9850C-4668-4483-8DC0-08C25C4309FA}">
      <dgm:prSet/>
      <dgm:spPr/>
    </dgm:pt>
    <dgm:pt modelId="{A0CF1BF3-0DC4-47A8-AAFC-007C4BC3827C}">
      <dgm:prSet phldrT="[Текст]" custT="1"/>
      <dgm:spPr/>
      <dgm:t>
        <a:bodyPr/>
        <a:lstStyle/>
        <a:p>
          <a:r>
            <a:rPr lang="ru-RU" sz="1600" dirty="0" smtClean="0">
              <a:latin typeface="a_AlternaBrk" panose="020B0706020207050204" pitchFamily="34" charset="-52"/>
            </a:rPr>
            <a:t>Организация питания (работники пищеблоков, администрация)</a:t>
          </a:r>
          <a:endParaRPr lang="ru-RU" sz="1600" dirty="0">
            <a:latin typeface="a_AlternaBrk" panose="020B0706020207050204" pitchFamily="34" charset="-52"/>
          </a:endParaRPr>
        </a:p>
      </dgm:t>
    </dgm:pt>
    <dgm:pt modelId="{F4565C48-77E4-488B-AB7C-750B1D89B84D}" type="parTrans" cxnId="{D05D37CD-CA6E-4A37-8860-2B0A6206740C}">
      <dgm:prSet/>
      <dgm:spPr/>
    </dgm:pt>
    <dgm:pt modelId="{1C2B18B8-E3AF-41C4-959D-44E85AA9E28F}" type="sibTrans" cxnId="{D05D37CD-CA6E-4A37-8860-2B0A6206740C}">
      <dgm:prSet/>
      <dgm:spPr/>
    </dgm:pt>
    <dgm:pt modelId="{4CC3DAE5-422D-4E43-909A-D6914529D254}">
      <dgm:prSet phldrT="[Текст]" custT="1"/>
      <dgm:spPr/>
      <dgm:t>
        <a:bodyPr/>
        <a:lstStyle/>
        <a:p>
          <a:r>
            <a:rPr lang="ru-RU" sz="1600" dirty="0" smtClean="0">
              <a:latin typeface="a_AlternaBrk" panose="020B0706020207050204" pitchFamily="34" charset="-52"/>
            </a:rPr>
            <a:t>Поддержание психологического здоровья дошкольников (психолог)</a:t>
          </a:r>
          <a:endParaRPr lang="ru-RU" sz="1600" dirty="0">
            <a:latin typeface="a_AlternaBrk" panose="020B0706020207050204" pitchFamily="34" charset="-52"/>
          </a:endParaRPr>
        </a:p>
      </dgm:t>
    </dgm:pt>
    <dgm:pt modelId="{EB68D58D-5DA7-4635-890A-B43BCB6E6378}" type="parTrans" cxnId="{5202DD13-AC65-4D9D-8DDD-0506ED22CF31}">
      <dgm:prSet/>
      <dgm:spPr/>
    </dgm:pt>
    <dgm:pt modelId="{0812522C-4BD9-4FBE-9639-0F77C640FBA2}" type="sibTrans" cxnId="{5202DD13-AC65-4D9D-8DDD-0506ED22CF31}">
      <dgm:prSet/>
      <dgm:spPr/>
    </dgm:pt>
    <dgm:pt modelId="{2C49ED49-C7CD-4BF8-96CA-230EB0A4C90F}" type="pres">
      <dgm:prSet presAssocID="{0459C8C4-1D8F-49A5-B36F-32B32C06481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654AA08-3C1B-4671-B988-DFAC0C464663}" type="pres">
      <dgm:prSet presAssocID="{EF285FCB-FADC-4D64-8AFC-E71A81E3D95F}" presName="linNode" presStyleCnt="0"/>
      <dgm:spPr/>
    </dgm:pt>
    <dgm:pt modelId="{16454F27-9B07-43B8-AA69-BBE9EAF6FE07}" type="pres">
      <dgm:prSet presAssocID="{EF285FCB-FADC-4D64-8AFC-E71A81E3D95F}" presName="parentShp" presStyleLbl="node1" presStyleIdx="0" presStyleCnt="2" custLinFactNeighborX="647" custLinFactNeighborY="1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3A10BB-BC44-4334-A2CD-7C8DC1DDC489}" type="pres">
      <dgm:prSet presAssocID="{EF285FCB-FADC-4D64-8AFC-E71A81E3D95F}" presName="childShp" presStyleLbl="bgAccFollowNode1" presStyleIdx="0" presStyleCnt="2" custLinFactNeighborX="962" custLinFactNeighborY="-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6BE2F-4491-4776-B7FB-95BA7D6DE64B}" type="pres">
      <dgm:prSet presAssocID="{49A1355A-9DD4-49B1-9EE0-EE1EB37FF065}" presName="spacing" presStyleCnt="0"/>
      <dgm:spPr/>
    </dgm:pt>
    <dgm:pt modelId="{9E3D9928-758E-4922-A227-0A5BE7A01E13}" type="pres">
      <dgm:prSet presAssocID="{9CC3BF96-380B-4F23-859D-26FA0827775E}" presName="linNode" presStyleCnt="0"/>
      <dgm:spPr/>
    </dgm:pt>
    <dgm:pt modelId="{F9C1AC70-A358-4FF9-A9D5-F0662A45CCB1}" type="pres">
      <dgm:prSet presAssocID="{9CC3BF96-380B-4F23-859D-26FA0827775E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F6A0C-C5F1-4DF2-80FE-C5F38B4DAFF7}" type="pres">
      <dgm:prSet presAssocID="{9CC3BF96-380B-4F23-859D-26FA0827775E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02DD13-AC65-4D9D-8DDD-0506ED22CF31}" srcId="{9CC3BF96-380B-4F23-859D-26FA0827775E}" destId="{4CC3DAE5-422D-4E43-909A-D6914529D254}" srcOrd="2" destOrd="0" parTransId="{EB68D58D-5DA7-4635-890A-B43BCB6E6378}" sibTransId="{0812522C-4BD9-4FBE-9639-0F77C640FBA2}"/>
    <dgm:cxn modelId="{4AD2BD05-2BDD-4B27-B8C4-9010770FB548}" srcId="{0459C8C4-1D8F-49A5-B36F-32B32C064812}" destId="{EF285FCB-FADC-4D64-8AFC-E71A81E3D95F}" srcOrd="0" destOrd="0" parTransId="{C65CF04C-11F2-4064-8131-9B1C64B9168F}" sibTransId="{49A1355A-9DD4-49B1-9EE0-EE1EB37FF065}"/>
    <dgm:cxn modelId="{D05D37CD-CA6E-4A37-8860-2B0A6206740C}" srcId="{9CC3BF96-380B-4F23-859D-26FA0827775E}" destId="{A0CF1BF3-0DC4-47A8-AAFC-007C4BC3827C}" srcOrd="1" destOrd="0" parTransId="{F4565C48-77E4-488B-AB7C-750B1D89B84D}" sibTransId="{1C2B18B8-E3AF-41C4-959D-44E85AA9E28F}"/>
    <dgm:cxn modelId="{21E571B8-5236-4857-956A-6646EB6B68FB}" type="presOf" srcId="{F5431BCD-A817-4493-80EB-68DAE68A75F7}" destId="{E63A10BB-BC44-4334-A2CD-7C8DC1DDC489}" srcOrd="0" destOrd="1" presId="urn:microsoft.com/office/officeart/2005/8/layout/vList6"/>
    <dgm:cxn modelId="{02744AE2-77F4-45E1-8218-9DEA9C6ECE9D}" srcId="{9CC3BF96-380B-4F23-859D-26FA0827775E}" destId="{7CAEB93B-EDE6-4D0B-9DEA-D23AF654DF1A}" srcOrd="0" destOrd="0" parTransId="{4053BF74-3F69-453D-B4B4-FD56BFC748C7}" sibTransId="{2680F386-69A1-4D4A-B3E7-D433DFCFDE02}"/>
    <dgm:cxn modelId="{3BBF0C2F-9E62-4625-8768-CB6122BFD999}" type="presOf" srcId="{7CAEB93B-EDE6-4D0B-9DEA-D23AF654DF1A}" destId="{AB5F6A0C-C5F1-4DF2-80FE-C5F38B4DAFF7}" srcOrd="0" destOrd="0" presId="urn:microsoft.com/office/officeart/2005/8/layout/vList6"/>
    <dgm:cxn modelId="{0813277C-034A-4755-92D3-CE98D2D08DC4}" type="presOf" srcId="{4CC3DAE5-422D-4E43-909A-D6914529D254}" destId="{AB5F6A0C-C5F1-4DF2-80FE-C5F38B4DAFF7}" srcOrd="0" destOrd="2" presId="urn:microsoft.com/office/officeart/2005/8/layout/vList6"/>
    <dgm:cxn modelId="{B7E98B8D-A926-43B4-B951-502463CC4563}" type="presOf" srcId="{EF285FCB-FADC-4D64-8AFC-E71A81E3D95F}" destId="{16454F27-9B07-43B8-AA69-BBE9EAF6FE07}" srcOrd="0" destOrd="0" presId="urn:microsoft.com/office/officeart/2005/8/layout/vList6"/>
    <dgm:cxn modelId="{DF84FF9C-D4BC-4D3F-B627-4ECA9B173FAA}" type="presOf" srcId="{9CC3BF96-380B-4F23-859D-26FA0827775E}" destId="{F9C1AC70-A358-4FF9-A9D5-F0662A45CCB1}" srcOrd="0" destOrd="0" presId="urn:microsoft.com/office/officeart/2005/8/layout/vList6"/>
    <dgm:cxn modelId="{6F34B4F7-2296-40E2-872D-8EF06AFB63AD}" srcId="{0459C8C4-1D8F-49A5-B36F-32B32C064812}" destId="{9CC3BF96-380B-4F23-859D-26FA0827775E}" srcOrd="1" destOrd="0" parTransId="{EEB14264-2ACE-4283-A971-89EDA005C0DA}" sibTransId="{E1A7AB3F-49C8-404C-841C-B0612690CD1F}"/>
    <dgm:cxn modelId="{C33316DF-6180-4965-9B87-607D53355BC6}" type="presOf" srcId="{0459C8C4-1D8F-49A5-B36F-32B32C064812}" destId="{2C49ED49-C7CD-4BF8-96CA-230EB0A4C90F}" srcOrd="0" destOrd="0" presId="urn:microsoft.com/office/officeart/2005/8/layout/vList6"/>
    <dgm:cxn modelId="{89AFA33E-C5BD-41EE-8768-8C76B5D42135}" srcId="{EF285FCB-FADC-4D64-8AFC-E71A81E3D95F}" destId="{F5431BCD-A817-4493-80EB-68DAE68A75F7}" srcOrd="1" destOrd="0" parTransId="{013EF7DB-CF24-4C23-A4D4-74AA5DF1D015}" sibTransId="{D7111285-37A4-4B39-9830-E67F1EECC579}"/>
    <dgm:cxn modelId="{C0D4F1A8-D32B-4C61-B92C-3CCF06C432E2}" type="presOf" srcId="{E5EB7779-A013-4951-8C93-495CDC94FCD7}" destId="{E63A10BB-BC44-4334-A2CD-7C8DC1DDC489}" srcOrd="0" destOrd="0" presId="urn:microsoft.com/office/officeart/2005/8/layout/vList6"/>
    <dgm:cxn modelId="{21F7DB83-BB60-43FD-BD93-5CEE66E95FCF}" type="presOf" srcId="{A0CF1BF3-0DC4-47A8-AAFC-007C4BC3827C}" destId="{AB5F6A0C-C5F1-4DF2-80FE-C5F38B4DAFF7}" srcOrd="0" destOrd="1" presId="urn:microsoft.com/office/officeart/2005/8/layout/vList6"/>
    <dgm:cxn modelId="{36E9850C-4668-4483-8DC0-08C25C4309FA}" srcId="{EF285FCB-FADC-4D64-8AFC-E71A81E3D95F}" destId="{E5EB7779-A013-4951-8C93-495CDC94FCD7}" srcOrd="0" destOrd="0" parTransId="{9A564E99-1B9E-416F-B092-FFC6ACDBD0EE}" sibTransId="{C284BA94-A727-4986-B5AC-A1BA43A719FB}"/>
    <dgm:cxn modelId="{208BFCD0-E4A5-4973-893C-93B467FEBA49}" type="presParOf" srcId="{2C49ED49-C7CD-4BF8-96CA-230EB0A4C90F}" destId="{C654AA08-3C1B-4671-B988-DFAC0C464663}" srcOrd="0" destOrd="0" presId="urn:microsoft.com/office/officeart/2005/8/layout/vList6"/>
    <dgm:cxn modelId="{1A6B73DF-1D87-4869-80CF-412E5D2F4210}" type="presParOf" srcId="{C654AA08-3C1B-4671-B988-DFAC0C464663}" destId="{16454F27-9B07-43B8-AA69-BBE9EAF6FE07}" srcOrd="0" destOrd="0" presId="urn:microsoft.com/office/officeart/2005/8/layout/vList6"/>
    <dgm:cxn modelId="{AEE69932-79E7-4A6F-A63B-A73A01549197}" type="presParOf" srcId="{C654AA08-3C1B-4671-B988-DFAC0C464663}" destId="{E63A10BB-BC44-4334-A2CD-7C8DC1DDC489}" srcOrd="1" destOrd="0" presId="urn:microsoft.com/office/officeart/2005/8/layout/vList6"/>
    <dgm:cxn modelId="{D743C15C-6703-4631-8723-D86F3C027D6D}" type="presParOf" srcId="{2C49ED49-C7CD-4BF8-96CA-230EB0A4C90F}" destId="{8AB6BE2F-4491-4776-B7FB-95BA7D6DE64B}" srcOrd="1" destOrd="0" presId="urn:microsoft.com/office/officeart/2005/8/layout/vList6"/>
    <dgm:cxn modelId="{2EB727BA-7BFB-4F90-96DC-D4F62A088058}" type="presParOf" srcId="{2C49ED49-C7CD-4BF8-96CA-230EB0A4C90F}" destId="{9E3D9928-758E-4922-A227-0A5BE7A01E13}" srcOrd="2" destOrd="0" presId="urn:microsoft.com/office/officeart/2005/8/layout/vList6"/>
    <dgm:cxn modelId="{19C00031-099C-4C43-A537-22DFBB090AD8}" type="presParOf" srcId="{9E3D9928-758E-4922-A227-0A5BE7A01E13}" destId="{F9C1AC70-A358-4FF9-A9D5-F0662A45CCB1}" srcOrd="0" destOrd="0" presId="urn:microsoft.com/office/officeart/2005/8/layout/vList6"/>
    <dgm:cxn modelId="{06ACB68C-98E9-43CF-9A55-934476674424}" type="presParOf" srcId="{9E3D9928-758E-4922-A227-0A5BE7A01E13}" destId="{AB5F6A0C-C5F1-4DF2-80FE-C5F38B4DAFF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A10BB-BC44-4334-A2CD-7C8DC1DDC489}">
      <dsp:nvSpPr>
        <dsp:cNvPr id="0" name=""/>
        <dsp:cNvSpPr/>
      </dsp:nvSpPr>
      <dsp:spPr>
        <a:xfrm>
          <a:off x="2995532" y="0"/>
          <a:ext cx="4493299" cy="23653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a_AlternaBrk" panose="020B0706020207050204" pitchFamily="34" charset="-5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_AlternaBrk" panose="020B0706020207050204" pitchFamily="34" charset="-52"/>
            </a:rPr>
            <a:t>Совокупность принципов, приемов, методов педагогической работы, которые, дополняя традиционные технологии обучения и воспитания, помогают сохранить здоровье ребенка в образовательном процессе</a:t>
          </a:r>
          <a:endParaRPr lang="ru-RU" sz="1600" kern="1200" dirty="0">
            <a:latin typeface="a_AlternaBrk" panose="020B0706020207050204" pitchFamily="34" charset="-52"/>
          </a:endParaRPr>
        </a:p>
      </dsp:txBody>
      <dsp:txXfrm>
        <a:off x="2995532" y="295675"/>
        <a:ext cx="3606274" cy="1774049"/>
      </dsp:txXfrm>
    </dsp:sp>
    <dsp:sp modelId="{16454F27-9B07-43B8-AA69-BBE9EAF6FE07}">
      <dsp:nvSpPr>
        <dsp:cNvPr id="0" name=""/>
        <dsp:cNvSpPr/>
      </dsp:nvSpPr>
      <dsp:spPr>
        <a:xfrm>
          <a:off x="29071" y="41291"/>
          <a:ext cx="2995532" cy="236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_AlternaBrk" panose="020B0706020207050204" pitchFamily="34" charset="-52"/>
              <a:cs typeface="Aharoni" panose="02010803020104030203" pitchFamily="2" charset="-79"/>
            </a:rPr>
            <a:t>Здоровьесберегающие образовательные технологии</a:t>
          </a:r>
          <a:endParaRPr lang="ru-RU" sz="2000" kern="1200" dirty="0">
            <a:latin typeface="a_AlternaBrk" panose="020B0706020207050204" pitchFamily="34" charset="-52"/>
            <a:cs typeface="Aharoni" panose="02010803020104030203" pitchFamily="2" charset="-79"/>
          </a:endParaRPr>
        </a:p>
      </dsp:txBody>
      <dsp:txXfrm>
        <a:off x="144540" y="156760"/>
        <a:ext cx="2764594" cy="2134461"/>
      </dsp:txXfrm>
    </dsp:sp>
    <dsp:sp modelId="{AB5F6A0C-C5F1-4DF2-80FE-C5F38B4DAFF7}">
      <dsp:nvSpPr>
        <dsp:cNvPr id="0" name=""/>
        <dsp:cNvSpPr/>
      </dsp:nvSpPr>
      <dsp:spPr>
        <a:xfrm>
          <a:off x="2995532" y="2602546"/>
          <a:ext cx="4493299" cy="23653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_AlternaBrk" panose="020B0706020207050204" pitchFamily="34" charset="-52"/>
            </a:rPr>
            <a:t>Создание благоприятных гигиенических условий, организация режима дня, составление сетки занятий</a:t>
          </a:r>
          <a:endParaRPr lang="ru-RU" sz="1600" kern="1200" dirty="0">
            <a:latin typeface="a_AlternaBrk" panose="020B0706020207050204" pitchFamily="34" charset="-5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_AlternaBrk" panose="020B0706020207050204" pitchFamily="34" charset="-52"/>
            </a:rPr>
            <a:t>Организация питания (работники пищеблоков, администрация)</a:t>
          </a:r>
          <a:endParaRPr lang="ru-RU" sz="1600" kern="1200" dirty="0">
            <a:latin typeface="a_AlternaBrk" panose="020B0706020207050204" pitchFamily="34" charset="-5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_AlternaBrk" panose="020B0706020207050204" pitchFamily="34" charset="-52"/>
            </a:rPr>
            <a:t>Поддержание психологического здоровья дошкольников (психолог)</a:t>
          </a:r>
          <a:endParaRPr lang="ru-RU" sz="1600" kern="1200" dirty="0">
            <a:latin typeface="a_AlternaBrk" panose="020B0706020207050204" pitchFamily="34" charset="-52"/>
          </a:endParaRPr>
        </a:p>
      </dsp:txBody>
      <dsp:txXfrm>
        <a:off x="2995532" y="2898221"/>
        <a:ext cx="3606274" cy="1774049"/>
      </dsp:txXfrm>
    </dsp:sp>
    <dsp:sp modelId="{F9C1AC70-A358-4FF9-A9D5-F0662A45CCB1}">
      <dsp:nvSpPr>
        <dsp:cNvPr id="0" name=""/>
        <dsp:cNvSpPr/>
      </dsp:nvSpPr>
      <dsp:spPr>
        <a:xfrm>
          <a:off x="0" y="2602546"/>
          <a:ext cx="2995532" cy="236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a_AlternaBrk" panose="020B0706020207050204" pitchFamily="34" charset="-52"/>
            </a:rPr>
            <a:t>Здоровьесберегающие технологии в образовании</a:t>
          </a:r>
          <a:endParaRPr lang="ru-RU" sz="2100" kern="1200" dirty="0">
            <a:latin typeface="a_AlternaBrk" panose="020B0706020207050204" pitchFamily="34" charset="-52"/>
          </a:endParaRPr>
        </a:p>
      </dsp:txBody>
      <dsp:txXfrm>
        <a:off x="115469" y="2718015"/>
        <a:ext cx="2764594" cy="2134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pPr rtl="0"/>
            <a:fld id="{4DD3FE5C-685E-40DC-8B47-8DF64F779F51}" type="datetime1">
              <a:rPr lang="ru-RU" smtClean="0"/>
              <a:t>26.02.2020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pPr rtl="0"/>
            <a:fld id="{950AD62A-9EE1-43E3-A7E5-D268F71DF3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pPr rtl="0"/>
            <a:fld id="{2B52D75A-407D-4103-A02A-5E07FB0FD905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pPr rtl="0"/>
            <a:fld id="{5534C2EF-8A97-4DAF-B099-E567883644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5616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79249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57652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1293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95557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53736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65198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29988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23365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0585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87341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48064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33421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83899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9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4673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6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929494-1A30-419E-AF45-4DF2B34B9C72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2174779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929494-1A30-419E-AF45-4DF2B34B9C72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6434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929494-1A30-419E-AF45-4DF2B34B9C72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8972468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929494-1A30-419E-AF45-4DF2B34B9C72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522266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929494-1A30-419E-AF45-4DF2B34B9C72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0690616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F5B8932-1B2E-4152-972E-5DDDF189815E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24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ABA02B-48D7-4F45-BDF4-92DC0DAD942C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893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DDE378-217F-408E-9F08-1F2C2197986A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8954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929494-1A30-419E-AF45-4DF2B34B9C72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657537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2CB6574-69C6-4D24-9F36-307D5EE1909D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2367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86FE35-6E1F-4337-8DC1-75284CBAFF98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5741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588FA2-CAE4-491F-91C5-2256E3BFB24E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091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A6B729A-78D4-46ED-B78F-25AAD81A9EA1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8687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148A9C3-BEC6-470C-8939-1BC0DFD13620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81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C929494-1A30-419E-AF45-4DF2B34B9C72}" type="datetime1">
              <a:rPr lang="ru-RU" noProof="0" smtClean="0"/>
              <a:t>26.02.2020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pic>
        <p:nvPicPr>
          <p:cNvPr id="18" name="Рисунок 6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0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  <p:sldLayoutId id="214748393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144" y="3068960"/>
            <a:ext cx="9361040" cy="2183319"/>
          </a:xfrm>
        </p:spPr>
        <p:txBody>
          <a:bodyPr rtlCol="0">
            <a:noAutofit/>
          </a:bodyPr>
          <a:lstStyle/>
          <a:p>
            <a:pPr rtl="0"/>
            <a:r>
              <a:rPr lang="ru-RU" sz="4800" b="1" dirty="0" smtClean="0">
                <a:solidFill>
                  <a:schemeClr val="accent3"/>
                </a:solidFill>
                <a:latin typeface="a_AlgeriusBlw" panose="04040705040A02020702" pitchFamily="82" charset="-52"/>
              </a:rPr>
              <a:t>Современные здоровьесберегающие технологии в совместной деятельности педагога и детей в соответствии с ФГОС</a:t>
            </a:r>
            <a:endParaRPr lang="ru-RU" sz="4800" b="1" dirty="0">
              <a:solidFill>
                <a:schemeClr val="accent3"/>
              </a:solidFill>
              <a:latin typeface="a_AlgeriusBlw" panose="04040705040A02020702" pitchFamily="8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1584" y="4869160"/>
            <a:ext cx="7086600" cy="1489089"/>
          </a:xfrm>
        </p:spPr>
        <p:txBody>
          <a:bodyPr rtlCol="0">
            <a:normAutofit fontScale="62500" lnSpcReduction="20000"/>
          </a:bodyPr>
          <a:lstStyle/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pPr rtl="0"/>
            <a:r>
              <a:rPr lang="ru-RU" sz="3200" b="1" dirty="0" smtClean="0">
                <a:solidFill>
                  <a:schemeClr val="tx2"/>
                </a:solidFill>
                <a:latin typeface="a_AlgeriusBlw" panose="04040705040A02020702" pitchFamily="82" charset="-52"/>
              </a:rPr>
              <a:t>подготовила: зам.зав. по </a:t>
            </a:r>
            <a:r>
              <a:rPr lang="ru-RU" sz="3200" b="1" dirty="0" err="1" smtClean="0">
                <a:solidFill>
                  <a:schemeClr val="tx2"/>
                </a:solidFill>
                <a:latin typeface="a_AlgeriusBlw" panose="04040705040A02020702" pitchFamily="82" charset="-52"/>
              </a:rPr>
              <a:t>ВМР</a:t>
            </a:r>
            <a:r>
              <a:rPr lang="ru-RU" sz="3200" b="1" dirty="0" smtClean="0">
                <a:solidFill>
                  <a:schemeClr val="tx2"/>
                </a:solidFill>
                <a:latin typeface="a_AlgeriusBlw" panose="04040705040A02020702" pitchFamily="82" charset="-52"/>
              </a:rPr>
              <a:t>, </a:t>
            </a:r>
          </a:p>
          <a:p>
            <a:pPr rtl="0"/>
            <a:r>
              <a:rPr lang="ru-RU" sz="3200" b="1" dirty="0" smtClean="0">
                <a:solidFill>
                  <a:schemeClr val="tx2"/>
                </a:solidFill>
                <a:latin typeface="a_AlgeriusBlw" panose="04040705040A02020702" pitchFamily="82" charset="-52"/>
              </a:rPr>
              <a:t>Алиева </a:t>
            </a:r>
            <a:r>
              <a:rPr lang="ru-RU" sz="3200" b="1" dirty="0" err="1" smtClean="0">
                <a:solidFill>
                  <a:schemeClr val="tx2"/>
                </a:solidFill>
                <a:latin typeface="a_AlgeriusBlw" panose="04040705040A02020702" pitchFamily="82" charset="-52"/>
              </a:rPr>
              <a:t>А.Ф</a:t>
            </a:r>
            <a:r>
              <a:rPr lang="ru-RU" sz="3200" b="1" dirty="0" smtClean="0">
                <a:solidFill>
                  <a:schemeClr val="tx2"/>
                </a:solidFill>
                <a:latin typeface="a_AlgeriusBlw" panose="04040705040A02020702" pitchFamily="82" charset="-52"/>
              </a:rPr>
              <a:t>.</a:t>
            </a:r>
          </a:p>
          <a:p>
            <a:pPr algn="ctr" rtl="0"/>
            <a:r>
              <a:rPr lang="ru-RU" sz="2600" b="1" dirty="0" err="1" smtClean="0">
                <a:solidFill>
                  <a:schemeClr val="tx2"/>
                </a:solidFill>
                <a:latin typeface="a_AlgeriusBlw" panose="04040705040A02020702" pitchFamily="82" charset="-52"/>
              </a:rPr>
              <a:t>Г.о</a:t>
            </a:r>
            <a:r>
              <a:rPr lang="ru-RU" sz="2600" b="1" dirty="0" smtClean="0">
                <a:solidFill>
                  <a:schemeClr val="tx2"/>
                </a:solidFill>
                <a:latin typeface="a_AlgeriusBlw" panose="04040705040A02020702" pitchFamily="82" charset="-52"/>
              </a:rPr>
              <a:t>. Мытищи 2019</a:t>
            </a:r>
            <a:r>
              <a:rPr lang="ru-RU" sz="2600" b="1" dirty="0" smtClean="0">
                <a:solidFill>
                  <a:schemeClr val="tx2"/>
                </a:solidFill>
              </a:rPr>
              <a:t>                </a:t>
            </a:r>
            <a:endParaRPr lang="ru-RU" sz="2600" b="1" dirty="0">
              <a:solidFill>
                <a:schemeClr val="tx2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2">
        <p:fade/>
      </p:transition>
    </mc:Choice>
    <mc:Fallback xmlns="">
      <p:transition spd="med" advTm="70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1180" y="260648"/>
            <a:ext cx="7086600" cy="6120680"/>
          </a:xfrm>
        </p:spPr>
        <p:txBody>
          <a:bodyPr rtlCol="0">
            <a:normAutofit lnSpcReduction="10000"/>
          </a:bodyPr>
          <a:lstStyle/>
          <a:p>
            <a:pPr algn="ctr"/>
            <a:r>
              <a:rPr lang="ru-RU" dirty="0" smtClean="0">
                <a:solidFill>
                  <a:schemeClr val="accent5"/>
                </a:solidFill>
                <a:latin typeface="a_AlternaBrk" panose="020B0706020207050204" pitchFamily="34" charset="-52"/>
              </a:rPr>
              <a:t>Современные </a:t>
            </a:r>
            <a:r>
              <a:rPr lang="ru-RU" dirty="0">
                <a:solidFill>
                  <a:schemeClr val="accent5"/>
                </a:solidFill>
                <a:latin typeface="a_AlternaBrk" panose="020B0706020207050204" pitchFamily="34" charset="-52"/>
              </a:rPr>
              <a:t>здоровьесберегающие технологии, используемые в системе дошкольного образования отражают две линии оздоровительно-развивающей </a:t>
            </a:r>
            <a:r>
              <a:rPr lang="ru-RU" dirty="0" smtClean="0">
                <a:solidFill>
                  <a:schemeClr val="accent5"/>
                </a:solidFill>
                <a:latin typeface="a_AlternaBrk" panose="020B0706020207050204" pitchFamily="34" charset="-52"/>
              </a:rPr>
              <a:t>работы</a:t>
            </a:r>
            <a:endParaRPr lang="ru-RU" dirty="0">
              <a:solidFill>
                <a:schemeClr val="accent5"/>
              </a:solidFill>
              <a:latin typeface="a_AlternaBrk" panose="020B0706020207050204" pitchFamily="34" charset="-52"/>
            </a:endParaRPr>
          </a:p>
          <a:p>
            <a:pPr algn="l"/>
            <a:endParaRPr lang="ru-RU" sz="1600" dirty="0" smtClean="0">
              <a:latin typeface="a_AlternaBrk" panose="020B0706020207050204" pitchFamily="34" charset="-52"/>
            </a:endParaRPr>
          </a:p>
          <a:p>
            <a:pPr algn="l"/>
            <a:endParaRPr lang="ru-RU" sz="1600" dirty="0">
              <a:latin typeface="a_AlternaBrk" panose="020B0706020207050204" pitchFamily="34" charset="-52"/>
            </a:endParaRPr>
          </a:p>
          <a:p>
            <a:pPr algn="l"/>
            <a:r>
              <a:rPr lang="ru-RU" sz="1600" dirty="0" smtClean="0">
                <a:solidFill>
                  <a:schemeClr val="accent5"/>
                </a:solidFill>
                <a:latin typeface="a_AlternaBrk" panose="020B0706020207050204" pitchFamily="34" charset="-52"/>
              </a:rPr>
              <a:t>   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_AlternaBrk" panose="020B0706020207050204" pitchFamily="34" charset="-52"/>
              </a:rPr>
              <a:t>приобщение детей к                                         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_AlternaBrk" panose="020B0706020207050204" pitchFamily="34" charset="-52"/>
              </a:rPr>
              <a:t>использование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_AlternaBrk" panose="020B0706020207050204" pitchFamily="34" charset="-52"/>
              </a:rPr>
              <a:t>развивающих 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a_AlternaBrk" panose="020B0706020207050204" pitchFamily="34" charset="-52"/>
            </a:endParaRPr>
          </a:p>
          <a:p>
            <a:pPr algn="l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_AlternaBrk" panose="020B0706020207050204" pitchFamily="34" charset="-52"/>
              </a:rPr>
              <a:t>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_AlternaBrk" panose="020B0706020207050204" pitchFamily="34" charset="-52"/>
              </a:rPr>
              <a:t>   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_AlternaBrk" panose="020B0706020207050204" pitchFamily="34" charset="-52"/>
              </a:rPr>
              <a:t>физической культуре;                                    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_AlternaBrk" panose="020B0706020207050204" pitchFamily="34" charset="-52"/>
              </a:rPr>
              <a:t>форм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_AlternaBrk" panose="020B0706020207050204" pitchFamily="34" charset="-52"/>
              </a:rPr>
              <a:t>оздоровительной работы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a_AlternaBrk" panose="020B0706020207050204" pitchFamily="34" charset="-52"/>
              </a:rPr>
              <a:t>.</a:t>
            </a:r>
            <a:endParaRPr lang="ru-RU" sz="1600" dirty="0" smtClean="0">
              <a:solidFill>
                <a:schemeClr val="accent3">
                  <a:lumMod val="50000"/>
                </a:schemeClr>
              </a:solidFill>
              <a:latin typeface="a_AlternaBrk" panose="020B0706020207050204" pitchFamily="34" charset="-52"/>
            </a:endParaRPr>
          </a:p>
          <a:p>
            <a:endParaRPr lang="ru-RU" sz="1600" dirty="0" smtClean="0"/>
          </a:p>
          <a:p>
            <a:endParaRPr lang="ru-RU" sz="1600" dirty="0" smtClean="0"/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_AlternaBrk" panose="020B0706020207050204" pitchFamily="34" charset="-52"/>
              </a:rPr>
              <a:t>В </a:t>
            </a:r>
            <a:r>
              <a:rPr lang="ru-RU" dirty="0">
                <a:solidFill>
                  <a:schemeClr val="tx1"/>
                </a:solidFill>
                <a:latin typeface="a_AlternaBrk" panose="020B0706020207050204" pitchFamily="34" charset="-52"/>
              </a:rPr>
              <a:t>настоящее время одной из наиболее важных и глобальных проблем является состояние </a:t>
            </a:r>
            <a:r>
              <a:rPr lang="ru-RU" b="1" dirty="0">
                <a:solidFill>
                  <a:schemeClr val="tx1"/>
                </a:solidFill>
                <a:latin typeface="a_AlternaBrk" panose="020B0706020207050204" pitchFamily="34" charset="-52"/>
              </a:rPr>
              <a:t>здоровья детей</a:t>
            </a:r>
            <a:r>
              <a:rPr lang="ru-RU" dirty="0">
                <a:solidFill>
                  <a:schemeClr val="tx1"/>
                </a:solidFill>
                <a:latin typeface="a_AlternaBrk" panose="020B0706020207050204" pitchFamily="34" charset="-52"/>
              </a:rPr>
              <a:t>. Вырастить </a:t>
            </a:r>
            <a:r>
              <a:rPr lang="ru-RU" b="1" dirty="0">
                <a:solidFill>
                  <a:schemeClr val="tx1"/>
                </a:solidFill>
                <a:latin typeface="a_AlternaBrk" panose="020B0706020207050204" pitchFamily="34" charset="-52"/>
              </a:rPr>
              <a:t>здорового</a:t>
            </a:r>
            <a:r>
              <a:rPr lang="ru-RU" dirty="0">
                <a:solidFill>
                  <a:schemeClr val="tx1"/>
                </a:solidFill>
                <a:latin typeface="a_AlternaBrk" panose="020B0706020207050204" pitchFamily="34" charset="-52"/>
              </a:rPr>
              <a:t> ребенка – вот самое главное, что необходимо сделать нам, педагогам дошкольных учреждений. Полноценное физическое развитие и </a:t>
            </a:r>
            <a:r>
              <a:rPr lang="ru-RU" b="1" dirty="0">
                <a:solidFill>
                  <a:schemeClr val="tx1"/>
                </a:solidFill>
                <a:latin typeface="a_AlternaBrk" panose="020B0706020207050204" pitchFamily="34" charset="-52"/>
              </a:rPr>
              <a:t>здоровье</a:t>
            </a:r>
            <a:r>
              <a:rPr lang="ru-RU" dirty="0">
                <a:solidFill>
                  <a:schemeClr val="tx1"/>
                </a:solidFill>
                <a:latin typeface="a_AlternaBrk" panose="020B0706020207050204" pitchFamily="34" charset="-52"/>
              </a:rPr>
              <a:t> ребенка – это основа формирования личности.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a_AlternaBrk" panose="020B0706020207050204" pitchFamily="34" charset="-52"/>
              </a:rPr>
              <a:t>Физическое </a:t>
            </a:r>
            <a:r>
              <a:rPr lang="ru-RU" b="1" dirty="0">
                <a:solidFill>
                  <a:schemeClr val="tx1"/>
                </a:solidFill>
                <a:latin typeface="a_AlternaBrk" panose="020B0706020207050204" pitchFamily="34" charset="-52"/>
              </a:rPr>
              <a:t>здоровье</a:t>
            </a:r>
            <a:r>
              <a:rPr lang="ru-RU" dirty="0">
                <a:solidFill>
                  <a:schemeClr val="tx1"/>
                </a:solidFill>
                <a:latin typeface="a_AlternaBrk" panose="020B0706020207050204" pitchFamily="34" charset="-52"/>
              </a:rPr>
              <a:t> детей неразрывно связано с их психическим </a:t>
            </a:r>
            <a:r>
              <a:rPr lang="ru-RU" b="1" dirty="0">
                <a:solidFill>
                  <a:schemeClr val="tx1"/>
                </a:solidFill>
                <a:latin typeface="a_AlternaBrk" panose="020B0706020207050204" pitchFamily="34" charset="-52"/>
              </a:rPr>
              <a:t>здоровьем</a:t>
            </a:r>
            <a:r>
              <a:rPr lang="ru-RU" dirty="0">
                <a:solidFill>
                  <a:schemeClr val="tx1"/>
                </a:solidFill>
                <a:latin typeface="a_AlternaBrk" panose="020B0706020207050204" pitchFamily="34" charset="-52"/>
              </a:rPr>
              <a:t>, эмоциональным благополучием. Исходя из принципа “</a:t>
            </a:r>
            <a:r>
              <a:rPr lang="ru-RU" b="1" dirty="0" err="1">
                <a:solidFill>
                  <a:schemeClr val="tx1"/>
                </a:solidFill>
                <a:latin typeface="a_AlternaBrk" panose="020B0706020207050204" pitchFamily="34" charset="-52"/>
              </a:rPr>
              <a:t>здоровый</a:t>
            </a:r>
            <a:r>
              <a:rPr lang="ru-RU" dirty="0" err="1">
                <a:solidFill>
                  <a:schemeClr val="tx1"/>
                </a:solidFill>
                <a:latin typeface="a_AlternaBrk" panose="020B0706020207050204" pitchFamily="34" charset="-52"/>
              </a:rPr>
              <a:t>ребенок</a:t>
            </a:r>
            <a:r>
              <a:rPr lang="ru-RU" dirty="0">
                <a:solidFill>
                  <a:schemeClr val="tx1"/>
                </a:solidFill>
                <a:latin typeface="a_AlternaBrk" panose="020B0706020207050204" pitchFamily="34" charset="-52"/>
              </a:rPr>
              <a:t> – успешный ребенок”, считаю невозможным решение проблемы воспитания социально адаптированной личности без осуществления системы мероприятий по </a:t>
            </a:r>
            <a:r>
              <a:rPr lang="ru-RU" b="1" dirty="0">
                <a:solidFill>
                  <a:schemeClr val="tx1"/>
                </a:solidFill>
                <a:latin typeface="a_AlternaBrk" panose="020B0706020207050204" pitchFamily="34" charset="-52"/>
              </a:rPr>
              <a:t>оздоровительной</a:t>
            </a:r>
            <a:r>
              <a:rPr lang="ru-RU" dirty="0">
                <a:solidFill>
                  <a:schemeClr val="tx1"/>
                </a:solidFill>
                <a:latin typeface="a_AlternaBrk" panose="020B0706020207050204" pitchFamily="34" charset="-52"/>
              </a:rPr>
              <a:t> работе и физическому воспитанию детей. </a:t>
            </a:r>
          </a:p>
          <a:p>
            <a:pPr algn="ctr"/>
            <a:endParaRPr lang="ru-RU" sz="1600" b="1" dirty="0" smtClean="0">
              <a:solidFill>
                <a:schemeClr val="accent2"/>
              </a:solidFill>
              <a:latin typeface="a_AlternaBrk" panose="020B0706020207050204" pitchFamily="34" charset="-52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567608" y="1039082"/>
            <a:ext cx="1368152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023992" y="1039082"/>
            <a:ext cx="1152128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814">
        <p:fade/>
      </p:transition>
    </mc:Choice>
    <mc:Fallback xmlns="">
      <p:transition spd="med" advTm="60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3070" y="33961"/>
            <a:ext cx="7086600" cy="3888432"/>
          </a:xfrm>
        </p:spPr>
        <p:txBody>
          <a:bodyPr rtlCol="0">
            <a:normAutofit/>
          </a:bodyPr>
          <a:lstStyle/>
          <a:p>
            <a:pPr algn="l" rtl="0"/>
            <a:r>
              <a:rPr lang="ru-RU" sz="2800" b="1" dirty="0" smtClean="0">
                <a:solidFill>
                  <a:schemeClr val="accent2"/>
                </a:solidFill>
                <a:latin typeface="a_AlternaBrk" panose="020B0706020207050204" pitchFamily="34" charset="-52"/>
              </a:rPr>
              <a:t>«Условия сохранения психологического здоровья детей в детском саду и в семье» </a:t>
            </a:r>
          </a:p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a_AlternaBrk" panose="020B0706020207050204" pitchFamily="34" charset="-52"/>
              </a:rPr>
              <a:t>           </a:t>
            </a:r>
            <a:r>
              <a:rPr lang="ru-RU" sz="1600" dirty="0">
                <a:solidFill>
                  <a:schemeClr val="accent2"/>
                </a:solidFill>
              </a:rPr>
              <a:t>Проблема </a:t>
            </a:r>
            <a:r>
              <a:rPr lang="ru-RU" sz="1600" b="1" dirty="0">
                <a:solidFill>
                  <a:schemeClr val="accent2"/>
                </a:solidFill>
              </a:rPr>
              <a:t>психического здоровья дошкольника и его сохранения</a:t>
            </a:r>
            <a:r>
              <a:rPr lang="ru-RU" sz="1600" dirty="0">
                <a:solidFill>
                  <a:schemeClr val="accent2"/>
                </a:solidFill>
              </a:rPr>
              <a:t> в современном обществе стоит очень остро. Эту задачу нам -педагогам, надо решать системно и сообща с ранних лет жизни дошкольника.</a:t>
            </a:r>
            <a:r>
              <a:rPr lang="ru-RU" sz="1600" b="1" dirty="0" smtClean="0">
                <a:solidFill>
                  <a:schemeClr val="accent2"/>
                </a:solidFill>
                <a:latin typeface="a_AlternaBrk" panose="020B0706020207050204" pitchFamily="34" charset="-52"/>
              </a:rPr>
              <a:t>    </a:t>
            </a:r>
          </a:p>
          <a:p>
            <a:pPr algn="ctr"/>
            <a:endParaRPr lang="ru-RU" sz="1600" b="1" dirty="0">
              <a:solidFill>
                <a:schemeClr val="accent2"/>
              </a:solidFill>
              <a:latin typeface="a_AlternaBrk" panose="020B0706020207050204" pitchFamily="34" charset="-52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_AlternaBrk" panose="020B0706020207050204" pitchFamily="34" charset="-52"/>
              </a:rPr>
              <a:t>Выступление педагога-психолога, Лебедковой </a:t>
            </a:r>
            <a:r>
              <a:rPr lang="ru-RU" sz="2000" b="1" dirty="0" err="1" smtClean="0">
                <a:solidFill>
                  <a:schemeClr val="tx1"/>
                </a:solidFill>
                <a:latin typeface="a_AlternaBrk" panose="020B0706020207050204" pitchFamily="34" charset="-52"/>
              </a:rPr>
              <a:t>Р.Я</a:t>
            </a:r>
            <a:r>
              <a:rPr lang="ru-RU" sz="2000" b="1" dirty="0" smtClean="0">
                <a:solidFill>
                  <a:schemeClr val="tx1"/>
                </a:solidFill>
                <a:latin typeface="a_AlternaBrk" panose="020B0706020207050204" pitchFamily="34" charset="-52"/>
              </a:rPr>
              <a:t>.</a:t>
            </a:r>
            <a:endParaRPr lang="ru-RU" sz="2000" b="1" dirty="0">
              <a:solidFill>
                <a:schemeClr val="tx1"/>
              </a:solidFill>
              <a:latin typeface="a_AlternaBrk" panose="020B0706020207050204" pitchFamily="34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212976"/>
            <a:ext cx="6696744" cy="338437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301">
        <p:fade/>
      </p:transition>
    </mc:Choice>
    <mc:Fallback xmlns="">
      <p:transition spd="med" advTm="31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1180" y="260648"/>
            <a:ext cx="7086600" cy="2952328"/>
          </a:xfrm>
        </p:spPr>
        <p:txBody>
          <a:bodyPr rtlCol="0"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a_AlternaBrk" panose="020B0706020207050204" pitchFamily="34" charset="-52"/>
              </a:rPr>
              <a:t>Взаимодействие </a:t>
            </a:r>
            <a:r>
              <a:rPr lang="ru-RU" sz="2400" b="1" dirty="0" err="1">
                <a:solidFill>
                  <a:schemeClr val="accent2"/>
                </a:solidFill>
                <a:latin typeface="a_AlternaBrk" panose="020B0706020207050204" pitchFamily="34" charset="-52"/>
              </a:rPr>
              <a:t>доу</a:t>
            </a:r>
            <a:r>
              <a:rPr lang="ru-RU" sz="24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 с семьей по вопросам </a:t>
            </a:r>
            <a:endParaRPr lang="ru-RU" sz="2400" b="1" dirty="0" smtClean="0">
              <a:solidFill>
                <a:schemeClr val="accent2"/>
              </a:solidFill>
              <a:latin typeface="a_AlternaBrk" panose="020B0706020207050204" pitchFamily="34" charset="-52"/>
            </a:endParaRPr>
          </a:p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a_AlternaBrk" panose="020B0706020207050204" pitchFamily="34" charset="-52"/>
              </a:rPr>
              <a:t>охраны </a:t>
            </a:r>
            <a:r>
              <a:rPr lang="ru-RU" sz="24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и укрепления здоровья </a:t>
            </a:r>
            <a:r>
              <a:rPr lang="ru-RU" sz="2400" b="1" dirty="0" smtClean="0">
                <a:solidFill>
                  <a:schemeClr val="accent2"/>
                </a:solidFill>
                <a:latin typeface="a_AlternaBrk" panose="020B0706020207050204" pitchFamily="34" charset="-52"/>
              </a:rPr>
              <a:t>детей.</a:t>
            </a:r>
          </a:p>
          <a:p>
            <a:pPr algn="ctr"/>
            <a:r>
              <a:rPr lang="ru-RU" dirty="0">
                <a:solidFill>
                  <a:schemeClr val="accent2"/>
                </a:solidFill>
              </a:rPr>
              <a:t>Условия жизни, нравственная и эмоциональная атмосфера, в которой живет ребенок, целиком и полностью зависит от взрослых, и они, бесспорно, несут ответственность за счастье и </a:t>
            </a:r>
            <a:r>
              <a:rPr lang="ru-RU" b="1" dirty="0" smtClean="0">
                <a:solidFill>
                  <a:schemeClr val="accent2"/>
                </a:solidFill>
              </a:rPr>
              <a:t>здоровье </a:t>
            </a:r>
            <a:r>
              <a:rPr lang="ru-RU" b="1" dirty="0">
                <a:solidFill>
                  <a:schemeClr val="accent2"/>
                </a:solidFill>
              </a:rPr>
              <a:t>детей</a:t>
            </a:r>
            <a:r>
              <a:rPr lang="ru-RU" dirty="0">
                <a:solidFill>
                  <a:schemeClr val="accent2"/>
                </a:solidFill>
              </a:rPr>
              <a:t>.</a:t>
            </a:r>
            <a:r>
              <a:rPr lang="ru-RU" dirty="0"/>
              <a:t> </a:t>
            </a:r>
            <a:endParaRPr lang="ru-RU" dirty="0" smtClean="0"/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_AlternaBrk" panose="020B0706020207050204" pitchFamily="34" charset="-52"/>
              </a:rPr>
              <a:t>Выступление воспитателя средней гр., Вишняковой </a:t>
            </a:r>
            <a:r>
              <a:rPr lang="ru-RU" dirty="0" err="1" smtClean="0">
                <a:solidFill>
                  <a:schemeClr val="tx1"/>
                </a:solidFill>
                <a:latin typeface="a_AlternaBrk" panose="020B0706020207050204" pitchFamily="34" charset="-52"/>
              </a:rPr>
              <a:t>И.А</a:t>
            </a:r>
            <a:r>
              <a:rPr lang="ru-RU" dirty="0" smtClean="0">
                <a:solidFill>
                  <a:schemeClr val="tx1"/>
                </a:solidFill>
                <a:latin typeface="a_AlternaBrk" panose="020B0706020207050204" pitchFamily="34" charset="-52"/>
              </a:rPr>
              <a:t>.</a:t>
            </a:r>
          </a:p>
          <a:p>
            <a:pPr algn="ctr"/>
            <a:endParaRPr lang="ru-RU" b="1" dirty="0" smtClean="0">
              <a:solidFill>
                <a:schemeClr val="accent2"/>
              </a:solidFill>
              <a:latin typeface="a_AlternaBrk" panose="020B0706020207050204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3212976"/>
            <a:ext cx="6912768" cy="3168352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243">
        <p:fade/>
      </p:transition>
    </mc:Choice>
    <mc:Fallback xmlns="">
      <p:transition spd="med" advTm="282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1180" y="260648"/>
            <a:ext cx="7086600" cy="3141044"/>
          </a:xfrm>
        </p:spPr>
        <p:txBody>
          <a:bodyPr rtlCol="0">
            <a:normAutofit lnSpcReduction="10000"/>
          </a:bodyPr>
          <a:lstStyle/>
          <a:p>
            <a:pPr algn="ctr"/>
            <a:r>
              <a:rPr lang="ru-RU" sz="2000" b="1" dirty="0" smtClean="0">
                <a:solidFill>
                  <a:schemeClr val="accent2"/>
                </a:solidFill>
                <a:latin typeface="a_AlternaBrk" panose="020B0706020207050204" pitchFamily="34" charset="-52"/>
              </a:rPr>
              <a:t>«Использование </a:t>
            </a:r>
            <a:r>
              <a:rPr lang="ru-RU" sz="20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современных </a:t>
            </a:r>
            <a:r>
              <a:rPr lang="ru-RU" sz="2000" b="1" dirty="0" err="1">
                <a:solidFill>
                  <a:schemeClr val="accent2"/>
                </a:solidFill>
                <a:latin typeface="a_AlternaBrk" panose="020B0706020207050204" pitchFamily="34" charset="-52"/>
              </a:rPr>
              <a:t>здоровьесберегающих</a:t>
            </a:r>
            <a:r>
              <a:rPr lang="ru-RU" sz="20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 технологий в музыкальном воспитании </a:t>
            </a:r>
            <a:r>
              <a:rPr lang="ru-RU" sz="2000" b="1" dirty="0" smtClean="0">
                <a:solidFill>
                  <a:schemeClr val="accent2"/>
                </a:solidFill>
                <a:latin typeface="a_AlternaBrk" panose="020B0706020207050204" pitchFamily="34" charset="-52"/>
              </a:rPr>
              <a:t>детей.»</a:t>
            </a:r>
          </a:p>
          <a:p>
            <a:pPr algn="ctr"/>
            <a:endParaRPr lang="ru-RU" sz="2000" b="1" dirty="0" smtClean="0">
              <a:solidFill>
                <a:schemeClr val="accent2"/>
              </a:solidFill>
              <a:latin typeface="a_AlternaBrk" panose="020B0706020207050204" pitchFamily="34" charset="-52"/>
            </a:endParaRPr>
          </a:p>
          <a:p>
            <a:pPr algn="ctr"/>
            <a:r>
              <a:rPr lang="ru-RU" sz="1600" b="1" dirty="0">
                <a:solidFill>
                  <a:schemeClr val="accent2"/>
                </a:solidFill>
              </a:rPr>
              <a:t>Музыка</a:t>
            </a:r>
            <a:r>
              <a:rPr lang="ru-RU" sz="1600" dirty="0">
                <a:solidFill>
                  <a:schemeClr val="accent2"/>
                </a:solidFill>
              </a:rPr>
              <a:t> – это одно из средств не только </a:t>
            </a:r>
            <a:r>
              <a:rPr lang="ru-RU" sz="1600" b="1" dirty="0">
                <a:solidFill>
                  <a:schemeClr val="accent2"/>
                </a:solidFill>
              </a:rPr>
              <a:t>музыкального</a:t>
            </a:r>
            <a:r>
              <a:rPr lang="ru-RU" sz="1600" dirty="0">
                <a:solidFill>
                  <a:schemeClr val="accent2"/>
                </a:solidFill>
              </a:rPr>
              <a:t>, но и физического развития детей.</a:t>
            </a:r>
          </a:p>
          <a:p>
            <a:pPr algn="ctr"/>
            <a:r>
              <a:rPr lang="ru-RU" sz="1600" dirty="0">
                <a:solidFill>
                  <a:schemeClr val="accent2"/>
                </a:solidFill>
              </a:rPr>
              <a:t>Основная форма </a:t>
            </a:r>
            <a:r>
              <a:rPr lang="ru-RU" sz="1600" b="1" dirty="0">
                <a:solidFill>
                  <a:schemeClr val="accent2"/>
                </a:solidFill>
              </a:rPr>
              <a:t>музыкальной</a:t>
            </a:r>
            <a:r>
              <a:rPr lang="ru-RU" sz="1600" dirty="0">
                <a:solidFill>
                  <a:schemeClr val="accent2"/>
                </a:solidFill>
              </a:rPr>
              <a:t> деятельности в детском саду – </a:t>
            </a:r>
            <a:r>
              <a:rPr lang="ru-RU" sz="1600" b="1" dirty="0">
                <a:solidFill>
                  <a:schemeClr val="accent2"/>
                </a:solidFill>
              </a:rPr>
              <a:t>музыкальные занятия</a:t>
            </a:r>
            <a:r>
              <a:rPr lang="ru-RU" sz="1600" dirty="0">
                <a:solidFill>
                  <a:schemeClr val="accent2"/>
                </a:solidFill>
              </a:rPr>
              <a:t>, в ходе которых осуществляется систематическое и всестороннее </a:t>
            </a:r>
            <a:r>
              <a:rPr lang="ru-RU" sz="1600" b="1" dirty="0">
                <a:solidFill>
                  <a:schemeClr val="accent2"/>
                </a:solidFill>
              </a:rPr>
              <a:t>воспитание и формирование музыкальных</a:t>
            </a:r>
            <a:r>
              <a:rPr lang="ru-RU" sz="1600" dirty="0">
                <a:solidFill>
                  <a:schemeClr val="accent2"/>
                </a:solidFill>
              </a:rPr>
              <a:t> и творческих способностей </a:t>
            </a:r>
            <a:r>
              <a:rPr lang="ru-RU" sz="1600" b="1" dirty="0">
                <a:solidFill>
                  <a:schemeClr val="accent2"/>
                </a:solidFill>
              </a:rPr>
              <a:t>воспитанников</a:t>
            </a:r>
            <a:r>
              <a:rPr lang="ru-RU" sz="1600" dirty="0">
                <a:solidFill>
                  <a:schemeClr val="accent2"/>
                </a:solidFill>
              </a:rPr>
              <a:t>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_AlternaBrk" panose="020B0706020207050204" pitchFamily="34" charset="-52"/>
              </a:rPr>
              <a:t>Выступление</a:t>
            </a:r>
            <a:r>
              <a:rPr lang="en-US" sz="1600" dirty="0">
                <a:solidFill>
                  <a:schemeClr val="tx1"/>
                </a:solidFill>
                <a:latin typeface="a_AlternaBrk" panose="020B0706020207050204" pitchFamily="34" charset="-52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_AlternaBrk" panose="020B0706020207050204" pitchFamily="34" charset="-52"/>
              </a:rPr>
              <a:t>муз. руководителя Гребенщиковой Т.Е.</a:t>
            </a:r>
            <a:endParaRPr lang="ru-RU" sz="1600" b="1" dirty="0" smtClean="0">
              <a:solidFill>
                <a:schemeClr val="accent2"/>
              </a:solidFill>
              <a:latin typeface="a_AlternaBrk" panose="020B0706020207050204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861048"/>
            <a:ext cx="6264696" cy="2664296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6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845">
        <p:fade/>
      </p:transition>
    </mc:Choice>
    <mc:Fallback xmlns="">
      <p:transition spd="med" advTm="27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1180" y="260648"/>
            <a:ext cx="7086600" cy="5904656"/>
          </a:xfrm>
        </p:spPr>
        <p:txBody>
          <a:bodyPr rtlCol="0">
            <a:normAutofit/>
          </a:bodyPr>
          <a:lstStyle/>
          <a:p>
            <a:pPr algn="ctr"/>
            <a:endParaRPr lang="ru-RU" sz="1600" dirty="0" smtClean="0">
              <a:solidFill>
                <a:schemeClr val="accent2"/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2"/>
                </a:solidFill>
                <a:latin typeface="a_AlgeriusBlw" panose="04040705040A02020702" pitchFamily="82" charset="-52"/>
              </a:rPr>
              <a:t>Десять </a:t>
            </a:r>
            <a:r>
              <a:rPr lang="ru-RU" sz="2000" dirty="0">
                <a:solidFill>
                  <a:schemeClr val="accent2"/>
                </a:solidFill>
                <a:latin typeface="a_AlgeriusBlw" panose="04040705040A02020702" pitchFamily="82" charset="-52"/>
              </a:rPr>
              <a:t>золотых правил </a:t>
            </a:r>
            <a:r>
              <a:rPr lang="ru-RU" sz="2000" b="1" dirty="0" err="1">
                <a:solidFill>
                  <a:schemeClr val="accent2"/>
                </a:solidFill>
                <a:latin typeface="a_AlgeriusBlw" panose="04040705040A02020702" pitchFamily="82" charset="-52"/>
              </a:rPr>
              <a:t>здоровьесбережения</a:t>
            </a:r>
            <a:r>
              <a:rPr lang="ru-RU" sz="2000" dirty="0">
                <a:solidFill>
                  <a:schemeClr val="accent2"/>
                </a:solidFill>
                <a:latin typeface="a_AlgeriusBlw" panose="04040705040A02020702" pitchFamily="82" charset="-52"/>
              </a:rPr>
              <a:t>:</a:t>
            </a:r>
          </a:p>
          <a:p>
            <a:pPr algn="l"/>
            <a:endParaRPr lang="ru-RU" sz="1600" dirty="0" smtClean="0">
              <a:solidFill>
                <a:schemeClr val="accent2"/>
              </a:solidFill>
              <a:latin typeface="a_AlgeriusBlw" panose="04040705040A02020702" pitchFamily="82" charset="-52"/>
            </a:endParaRPr>
          </a:p>
          <a:p>
            <a:pPr algn="l"/>
            <a:r>
              <a:rPr lang="ru-RU" sz="1600" dirty="0" smtClean="0">
                <a:solidFill>
                  <a:schemeClr val="accent2"/>
                </a:solidFill>
                <a:latin typeface="a_AlgeriusBlw" panose="04040705040A02020702" pitchFamily="82" charset="-52"/>
              </a:rPr>
              <a:t>1</a:t>
            </a:r>
            <a:r>
              <a:rPr lang="ru-RU" sz="1600" dirty="0">
                <a:solidFill>
                  <a:schemeClr val="accent2"/>
                </a:solidFill>
                <a:latin typeface="a_AlgeriusBlw" panose="04040705040A02020702" pitchFamily="82" charset="-52"/>
              </a:rPr>
              <a:t>. Соблюдайте режим дня!</a:t>
            </a:r>
          </a:p>
          <a:p>
            <a:pPr algn="l"/>
            <a:r>
              <a:rPr lang="ru-RU" sz="1600" dirty="0">
                <a:solidFill>
                  <a:schemeClr val="accent2"/>
                </a:solidFill>
                <a:latin typeface="a_AlgeriusBlw" panose="04040705040A02020702" pitchFamily="82" charset="-52"/>
              </a:rPr>
              <a:t>2. Обращайте больше внимания на питание!</a:t>
            </a:r>
          </a:p>
          <a:p>
            <a:pPr algn="l"/>
            <a:r>
              <a:rPr lang="ru-RU" sz="1600" dirty="0">
                <a:solidFill>
                  <a:schemeClr val="accent2"/>
                </a:solidFill>
                <a:latin typeface="a_AlgeriusBlw" panose="04040705040A02020702" pitchFamily="82" charset="-52"/>
              </a:rPr>
              <a:t>3. Больше двигайтесь!</a:t>
            </a:r>
          </a:p>
          <a:p>
            <a:pPr algn="l"/>
            <a:r>
              <a:rPr lang="ru-RU" sz="1600" dirty="0">
                <a:solidFill>
                  <a:schemeClr val="accent2"/>
                </a:solidFill>
                <a:latin typeface="a_AlgeriusBlw" panose="04040705040A02020702" pitchFamily="82" charset="-52"/>
              </a:rPr>
              <a:t>4. Спите в прохладной комнате!</a:t>
            </a:r>
          </a:p>
          <a:p>
            <a:pPr algn="l"/>
            <a:r>
              <a:rPr lang="ru-RU" sz="1600" dirty="0">
                <a:solidFill>
                  <a:schemeClr val="accent2"/>
                </a:solidFill>
                <a:latin typeface="a_AlgeriusBlw" panose="04040705040A02020702" pitchFamily="82" charset="-52"/>
              </a:rPr>
              <a:t>5. Не гасите в себе гнев, дайте вырваться ему наружу!</a:t>
            </a:r>
          </a:p>
          <a:p>
            <a:pPr algn="l"/>
            <a:r>
              <a:rPr lang="ru-RU" sz="1600" dirty="0">
                <a:solidFill>
                  <a:schemeClr val="accent2"/>
                </a:solidFill>
                <a:latin typeface="a_AlgeriusBlw" panose="04040705040A02020702" pitchFamily="82" charset="-52"/>
              </a:rPr>
              <a:t>6. Постоянно занимайтесь интеллектуальной деятельностью!</a:t>
            </a:r>
          </a:p>
          <a:p>
            <a:pPr algn="l"/>
            <a:r>
              <a:rPr lang="ru-RU" sz="1600" dirty="0">
                <a:solidFill>
                  <a:schemeClr val="accent2"/>
                </a:solidFill>
                <a:latin typeface="a_AlgeriusBlw" panose="04040705040A02020702" pitchFamily="82" charset="-52"/>
              </a:rPr>
              <a:t>7. Гоните прочь уныние и хандру!</a:t>
            </a:r>
          </a:p>
          <a:p>
            <a:pPr algn="l"/>
            <a:r>
              <a:rPr lang="ru-RU" sz="1600" dirty="0">
                <a:solidFill>
                  <a:schemeClr val="accent2"/>
                </a:solidFill>
                <a:latin typeface="a_AlgeriusBlw" panose="04040705040A02020702" pitchFamily="82" charset="-52"/>
              </a:rPr>
              <a:t>8. Адекватно реагируйте на все проявления своего организма!</a:t>
            </a:r>
          </a:p>
          <a:p>
            <a:pPr algn="l"/>
            <a:r>
              <a:rPr lang="ru-RU" sz="1600" dirty="0">
                <a:solidFill>
                  <a:schemeClr val="accent2"/>
                </a:solidFill>
                <a:latin typeface="a_AlgeriusBlw" panose="04040705040A02020702" pitchFamily="82" charset="-52"/>
              </a:rPr>
              <a:t>9. Старайтесь получать как можно больше положительных эмоций!</a:t>
            </a:r>
          </a:p>
          <a:p>
            <a:pPr algn="l"/>
            <a:r>
              <a:rPr lang="ru-RU" sz="1600" dirty="0">
                <a:solidFill>
                  <a:schemeClr val="accent2"/>
                </a:solidFill>
                <a:latin typeface="a_AlgeriusBlw" panose="04040705040A02020702" pitchFamily="82" charset="-52"/>
              </a:rPr>
              <a:t>10. Желайте себе и окружающим только добра!</a:t>
            </a:r>
          </a:p>
          <a:p>
            <a:pPr algn="ctr"/>
            <a:endParaRPr lang="ru-RU" sz="1600" b="1" dirty="0" smtClean="0">
              <a:solidFill>
                <a:schemeClr val="accent2"/>
              </a:solidFill>
              <a:latin typeface="a_AlternaBrk" panose="020B0706020207050204" pitchFamily="34" charset="-52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0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96">
        <p:fade/>
      </p:transition>
    </mc:Choice>
    <mc:Fallback xmlns="">
      <p:transition spd="med" advTm="40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1180" y="260648"/>
            <a:ext cx="7086600" cy="3141044"/>
          </a:xfrm>
        </p:spPr>
        <p:txBody>
          <a:bodyPr rtlCol="0">
            <a:normAutofit fontScale="92500" lnSpcReduction="10000"/>
          </a:bodyPr>
          <a:lstStyle/>
          <a:p>
            <a:pPr algn="ctr"/>
            <a:endParaRPr lang="ru-RU" sz="1600" b="1" dirty="0" smtClean="0">
              <a:solidFill>
                <a:schemeClr val="accent2"/>
              </a:solidFill>
              <a:latin typeface="a_AlternaBrk" panose="020B0706020207050204" pitchFamily="34" charset="-52"/>
            </a:endParaRPr>
          </a:p>
          <a:p>
            <a:pPr algn="ctr"/>
            <a:endParaRPr lang="ru-RU" sz="1600" b="1" dirty="0">
              <a:solidFill>
                <a:schemeClr val="accent2"/>
              </a:solidFill>
              <a:latin typeface="a_AlternaBrk" panose="020B0706020207050204" pitchFamily="34" charset="-52"/>
            </a:endParaRPr>
          </a:p>
          <a:p>
            <a:pPr algn="ctr"/>
            <a:endParaRPr lang="ru-RU" sz="1600" b="1" dirty="0" smtClean="0">
              <a:solidFill>
                <a:schemeClr val="accent2"/>
              </a:solidFill>
              <a:latin typeface="a_AlternaBrk" panose="020B0706020207050204" pitchFamily="34" charset="-52"/>
            </a:endParaRPr>
          </a:p>
          <a:p>
            <a:pPr algn="ctr"/>
            <a:endParaRPr lang="en-US" sz="4400" b="1" dirty="0" smtClean="0">
              <a:solidFill>
                <a:schemeClr val="accent2"/>
              </a:solidFill>
              <a:latin typeface="a_AlternaBrk" panose="020B0706020207050204" pitchFamily="34" charset="-52"/>
            </a:endParaRPr>
          </a:p>
          <a:p>
            <a:pPr algn="ctr"/>
            <a:endParaRPr lang="en-US" sz="4400" b="1" dirty="0">
              <a:solidFill>
                <a:schemeClr val="accent2"/>
              </a:solidFill>
              <a:latin typeface="a_AlternaBrk" panose="020B0706020207050204" pitchFamily="34" charset="-52"/>
            </a:endParaRPr>
          </a:p>
          <a:p>
            <a:pPr algn="ctr"/>
            <a:r>
              <a:rPr lang="ru-RU" sz="4400" b="1" dirty="0" smtClean="0">
                <a:solidFill>
                  <a:schemeClr val="accent2"/>
                </a:solidFill>
                <a:latin typeface="a_AlternaBrk" panose="020B0706020207050204" pitchFamily="34" charset="-52"/>
              </a:rPr>
              <a:t>Спасибо за внимание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3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975">
        <p:fade/>
      </p:transition>
    </mc:Choice>
    <mc:Fallback xmlns="">
      <p:transition spd="med" advTm="139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b="1" dirty="0">
                <a:latin typeface="a_AlternaBrk" panose="020B0706020207050204" pitchFamily="34" charset="-52"/>
              </a:rPr>
              <a:t>Здоровье – это то</a:t>
            </a:r>
            <a:r>
              <a:rPr lang="ru-RU" sz="4800" dirty="0">
                <a:latin typeface="a_AlternaBrk" panose="020B0706020207050204" pitchFamily="34" charset="-52"/>
              </a:rPr>
              <a:t>,</a:t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>что люди больше всего стремятся</a:t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>сохранить и меньше всего берегут»</a:t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>Жан </a:t>
            </a:r>
            <a:r>
              <a:rPr lang="ru-RU" sz="4800" dirty="0">
                <a:latin typeface="a_AlternaBrk" panose="020B0706020207050204" pitchFamily="34" charset="-52"/>
              </a:rPr>
              <a:t>де Лабрюйер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79576" y="548680"/>
            <a:ext cx="7086600" cy="3168352"/>
          </a:xfrm>
        </p:spPr>
        <p:txBody>
          <a:bodyPr rtlCol="0">
            <a:normAutofit/>
          </a:bodyPr>
          <a:lstStyle/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pPr rtl="0"/>
            <a:r>
              <a:rPr lang="ru-RU" sz="3200" b="1" dirty="0" smtClean="0">
                <a:solidFill>
                  <a:schemeClr val="tx2"/>
                </a:solidFill>
              </a:rPr>
              <a:t>                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401692"/>
            <a:ext cx="4032448" cy="2821928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5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40">
        <p:fade/>
      </p:transition>
    </mc:Choice>
    <mc:Fallback xmlns="">
      <p:transition spd="med" advTm="15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3392" y="1359260"/>
            <a:ext cx="9362256" cy="2177752"/>
          </a:xfrm>
        </p:spPr>
        <p:txBody>
          <a:bodyPr rtlCol="0">
            <a:noAutofit/>
          </a:bodyPr>
          <a:lstStyle/>
          <a:p>
            <a:pPr algn="ctr"/>
            <a:r>
              <a:rPr lang="ru-RU" sz="2800" dirty="0">
                <a:latin typeface="a_AlternaBrk" panose="020B0706020207050204" pitchFamily="34" charset="-52"/>
              </a:rPr>
              <a:t>Цель </a:t>
            </a:r>
            <a:r>
              <a:rPr lang="ru-RU" sz="2800" b="1" dirty="0" err="1">
                <a:latin typeface="a_AlternaBrk" panose="020B0706020207050204" pitchFamily="34" charset="-52"/>
              </a:rPr>
              <a:t>здоровьесберегающих</a:t>
            </a:r>
            <a:r>
              <a:rPr lang="ru-RU" sz="2800" b="1" dirty="0">
                <a:latin typeface="a_AlternaBrk" panose="020B0706020207050204" pitchFamily="34" charset="-52"/>
              </a:rPr>
              <a:t> </a:t>
            </a:r>
            <a:r>
              <a:rPr lang="ru-RU" sz="2400" b="1" dirty="0">
                <a:latin typeface="a_AlternaBrk" panose="020B0706020207050204" pitchFamily="34" charset="-52"/>
              </a:rPr>
              <a:t>технологий</a:t>
            </a:r>
            <a:r>
              <a:rPr lang="ru-RU" sz="2400" dirty="0">
                <a:latin typeface="a_AlternaBrk" panose="020B0706020207050204" pitchFamily="34" charset="-52"/>
              </a:rPr>
              <a:t> в дошкольном </a:t>
            </a:r>
            <a:r>
              <a:rPr lang="ru-RU" sz="2400" dirty="0" smtClean="0">
                <a:latin typeface="a_AlternaBrk" panose="020B0706020207050204" pitchFamily="34" charset="-52"/>
              </a:rPr>
              <a:t>образовании.</a:t>
            </a:r>
            <a:r>
              <a:rPr lang="ru-RU" sz="2400" dirty="0">
                <a:latin typeface="a_AlternaBrk" panose="020B0706020207050204" pitchFamily="34" charset="-52"/>
              </a:rPr>
              <a:t/>
            </a:r>
            <a:br>
              <a:rPr lang="ru-RU" sz="2400" dirty="0">
                <a:latin typeface="a_AlternaBrk" panose="020B0706020207050204" pitchFamily="34" charset="-52"/>
              </a:rPr>
            </a:br>
            <a:r>
              <a:rPr lang="ru-RU" sz="2400" dirty="0">
                <a:latin typeface="a_AlternaBrk" panose="020B0706020207050204" pitchFamily="34" charset="-52"/>
              </a:rPr>
              <a:t>Применительно к ребенку – обеспечение высокого уровня реального </a:t>
            </a:r>
            <a:r>
              <a:rPr lang="ru-RU" sz="2400" b="1" dirty="0">
                <a:latin typeface="a_AlternaBrk" panose="020B0706020207050204" pitchFamily="34" charset="-52"/>
              </a:rPr>
              <a:t>здоровья воспитаннику детского</a:t>
            </a:r>
            <a:r>
              <a:rPr lang="ru-RU" sz="2400" dirty="0">
                <a:latin typeface="a_AlternaBrk" panose="020B0706020207050204" pitchFamily="34" charset="-52"/>
              </a:rPr>
              <a:t> сада и воспитание </a:t>
            </a:r>
            <a:r>
              <a:rPr lang="ru-RU" sz="2400" dirty="0" err="1">
                <a:latin typeface="a_AlternaBrk" panose="020B0706020207050204" pitchFamily="34" charset="-52"/>
              </a:rPr>
              <a:t>валеологической</a:t>
            </a:r>
            <a:r>
              <a:rPr lang="ru-RU" sz="2400" dirty="0">
                <a:latin typeface="a_AlternaBrk" panose="020B0706020207050204" pitchFamily="34" charset="-52"/>
              </a:rPr>
              <a:t> культуры, как совокупности осознанного отношения ребенка к </a:t>
            </a:r>
            <a:r>
              <a:rPr lang="ru-RU" sz="2400" b="1" dirty="0">
                <a:latin typeface="a_AlternaBrk" panose="020B0706020207050204" pitchFamily="34" charset="-52"/>
              </a:rPr>
              <a:t>здоровью и жизни человека</a:t>
            </a:r>
            <a:r>
              <a:rPr lang="ru-RU" sz="2400" dirty="0">
                <a:latin typeface="a_AlternaBrk" panose="020B0706020207050204" pitchFamily="34" charset="-52"/>
              </a:rPr>
              <a:t>, знаний о </a:t>
            </a:r>
            <a:r>
              <a:rPr lang="ru-RU" sz="2400" b="1" dirty="0">
                <a:latin typeface="a_AlternaBrk" panose="020B0706020207050204" pitchFamily="34" charset="-52"/>
              </a:rPr>
              <a:t>здоровье и умений оберегать</a:t>
            </a:r>
            <a:r>
              <a:rPr lang="ru-RU" sz="2400" dirty="0">
                <a:latin typeface="a_AlternaBrk" panose="020B0706020207050204" pitchFamily="34" charset="-52"/>
              </a:rPr>
              <a:t>, поддерживать и сохранять его</a:t>
            </a: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endParaRPr lang="ru-RU" sz="4800" b="1" dirty="0">
              <a:solidFill>
                <a:schemeClr val="accent3"/>
              </a:solidFill>
              <a:latin typeface="a_AlternaBrk" panose="020B0706020207050204" pitchFamily="34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9536" y="4149080"/>
            <a:ext cx="7086600" cy="3168352"/>
          </a:xfrm>
        </p:spPr>
        <p:txBody>
          <a:bodyPr rtlCol="0">
            <a:normAutofit/>
          </a:bodyPr>
          <a:lstStyle/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pPr rtl="0"/>
            <a:r>
              <a:rPr lang="ru-RU" sz="3200" b="1" dirty="0" smtClean="0">
                <a:solidFill>
                  <a:schemeClr val="tx2"/>
                </a:solidFill>
              </a:rPr>
              <a:t>                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76" y="2924944"/>
            <a:ext cx="7560840" cy="3361556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735">
        <p:fade/>
      </p:transition>
    </mc:Choice>
    <mc:Fallback xmlns="">
      <p:transition spd="med" advTm="22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7362" y="234484"/>
            <a:ext cx="7086600" cy="3888432"/>
          </a:xfrm>
        </p:spPr>
        <p:txBody>
          <a:bodyPr rtlCol="0">
            <a:normAutofit fontScale="40000" lnSpcReduction="20000"/>
          </a:bodyPr>
          <a:lstStyle/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pPr algn="ctr"/>
            <a:r>
              <a:rPr lang="ru-RU" sz="7000" dirty="0">
                <a:solidFill>
                  <a:schemeClr val="accent2"/>
                </a:solidFill>
                <a:latin typeface="a_AlternaBrk" panose="020B0706020207050204" pitchFamily="34" charset="-52"/>
              </a:rPr>
              <a:t>Задачами </a:t>
            </a:r>
            <a:r>
              <a:rPr lang="ru-RU" sz="7000" b="1" dirty="0" err="1">
                <a:solidFill>
                  <a:schemeClr val="accent2"/>
                </a:solidFill>
                <a:latin typeface="a_AlternaBrk" panose="020B0706020207050204" pitchFamily="34" charset="-52"/>
              </a:rPr>
              <a:t>здоровьесберегающих</a:t>
            </a:r>
            <a:r>
              <a:rPr lang="ru-RU" sz="70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 являются</a:t>
            </a:r>
            <a:r>
              <a:rPr lang="ru-RU" sz="7000" dirty="0">
                <a:solidFill>
                  <a:schemeClr val="accent2"/>
                </a:solidFill>
                <a:latin typeface="a_AlternaBrk" panose="020B0706020207050204" pitchFamily="34" charset="-52"/>
              </a:rPr>
              <a:t>:</a:t>
            </a:r>
          </a:p>
          <a:p>
            <a:pPr algn="ctr"/>
            <a:r>
              <a:rPr lang="ru-RU" sz="5000" dirty="0">
                <a:solidFill>
                  <a:schemeClr val="accent2"/>
                </a:solidFill>
                <a:latin typeface="a_AlternaBrk" panose="020B0706020207050204" pitchFamily="34" charset="-52"/>
              </a:rPr>
              <a:t>1. сохранение и укрепление </a:t>
            </a:r>
            <a:r>
              <a:rPr lang="ru-RU" sz="50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здоровья</a:t>
            </a:r>
            <a:r>
              <a:rPr lang="ru-RU" sz="5000" dirty="0">
                <a:solidFill>
                  <a:schemeClr val="accent2"/>
                </a:solidFill>
                <a:latin typeface="a_AlternaBrk" panose="020B0706020207050204" pitchFamily="34" charset="-52"/>
              </a:rPr>
              <a:t> детей на основе комплексного и системного </a:t>
            </a:r>
            <a:r>
              <a:rPr lang="ru-RU" sz="50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использования доступных для детского</a:t>
            </a:r>
            <a:r>
              <a:rPr lang="ru-RU" sz="5000" dirty="0">
                <a:solidFill>
                  <a:schemeClr val="accent2"/>
                </a:solidFill>
                <a:latin typeface="a_AlternaBrk" panose="020B0706020207050204" pitchFamily="34" charset="-52"/>
              </a:rPr>
              <a:t> сада средств физического воспитания, оптимизации двигательной деятельности на свежем воздухе;</a:t>
            </a:r>
          </a:p>
          <a:p>
            <a:pPr algn="ctr"/>
            <a:r>
              <a:rPr lang="ru-RU" sz="5000" dirty="0">
                <a:solidFill>
                  <a:schemeClr val="accent2"/>
                </a:solidFill>
                <a:latin typeface="a_AlternaBrk" panose="020B0706020207050204" pitchFamily="34" charset="-52"/>
              </a:rPr>
              <a:t>2. обеспечение активной позиции детей в процессе получения знаний о </a:t>
            </a:r>
            <a:r>
              <a:rPr lang="ru-RU" sz="50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здоровом образе жизни</a:t>
            </a:r>
            <a:r>
              <a:rPr lang="ru-RU" sz="5000" dirty="0">
                <a:solidFill>
                  <a:schemeClr val="accent2"/>
                </a:solidFill>
                <a:latin typeface="a_AlternaBrk" panose="020B0706020207050204" pitchFamily="34" charset="-52"/>
              </a:rPr>
              <a:t>;</a:t>
            </a:r>
          </a:p>
          <a:p>
            <a:pPr algn="ctr"/>
            <a:r>
              <a:rPr lang="ru-RU" sz="5000" dirty="0">
                <a:solidFill>
                  <a:schemeClr val="accent2"/>
                </a:solidFill>
                <a:latin typeface="a_AlternaBrk" panose="020B0706020207050204" pitchFamily="34" charset="-52"/>
              </a:rPr>
              <a:t>3. конструктивное партнерство семьи, педагогического коллектива и самих детей в укреплении их </a:t>
            </a:r>
            <a:r>
              <a:rPr lang="ru-RU" sz="50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здоровья</a:t>
            </a:r>
            <a:r>
              <a:rPr lang="ru-RU" sz="5000" dirty="0">
                <a:solidFill>
                  <a:schemeClr val="accent2"/>
                </a:solidFill>
                <a:latin typeface="a_AlternaBrk" panose="020B0706020207050204" pitchFamily="34" charset="-52"/>
              </a:rPr>
              <a:t>, развитии творческого потенциала.</a:t>
            </a:r>
          </a:p>
          <a:p>
            <a:pPr rtl="0"/>
            <a:r>
              <a:rPr lang="ru-RU" sz="3200" b="1" dirty="0" smtClean="0">
                <a:solidFill>
                  <a:schemeClr val="tx2"/>
                </a:solidFill>
              </a:rPr>
              <a:t>                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4" y="3789040"/>
            <a:ext cx="4584006" cy="2743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28" y="3501008"/>
            <a:ext cx="4176464" cy="2802384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179">
        <p:fade/>
      </p:transition>
    </mc:Choice>
    <mc:Fallback xmlns="">
      <p:transition spd="med" advTm="231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3392" y="371703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5480" y="188640"/>
            <a:ext cx="7086600" cy="3312368"/>
          </a:xfrm>
        </p:spPr>
        <p:txBody>
          <a:bodyPr rtlCol="0">
            <a:normAutofit fontScale="62500" lnSpcReduction="20000"/>
          </a:bodyPr>
          <a:lstStyle/>
          <a:p>
            <a:pPr algn="ctr"/>
            <a:r>
              <a:rPr lang="ru-RU" sz="3800" dirty="0">
                <a:solidFill>
                  <a:schemeClr val="accent2"/>
                </a:solidFill>
                <a:latin typeface="a_AlternaBrk" panose="020B0706020207050204" pitchFamily="34" charset="-52"/>
              </a:rPr>
              <a:t>Актуальность</a:t>
            </a:r>
            <a:r>
              <a:rPr lang="ru-RU" sz="3200" dirty="0">
                <a:solidFill>
                  <a:schemeClr val="accent2"/>
                </a:solidFill>
                <a:latin typeface="a_AlternaBrk" panose="020B0706020207050204" pitchFamily="34" charset="-52"/>
              </a:rPr>
              <a:t> </a:t>
            </a:r>
            <a:r>
              <a:rPr lang="ru-RU" sz="3200" b="1" dirty="0" err="1">
                <a:solidFill>
                  <a:schemeClr val="accent2"/>
                </a:solidFill>
                <a:latin typeface="a_AlternaBrk" panose="020B0706020207050204" pitchFamily="34" charset="-52"/>
              </a:rPr>
              <a:t>здоровьесберегающих</a:t>
            </a:r>
            <a:r>
              <a:rPr lang="ru-RU" sz="32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 </a:t>
            </a:r>
            <a:r>
              <a:rPr lang="ru-RU" sz="3200" b="1" dirty="0" err="1">
                <a:solidFill>
                  <a:schemeClr val="accent2"/>
                </a:solidFill>
                <a:latin typeface="a_AlternaBrk" panose="020B0706020207050204" pitchFamily="34" charset="-52"/>
              </a:rPr>
              <a:t>технологиий</a:t>
            </a:r>
            <a:r>
              <a:rPr lang="ru-RU" sz="32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 состоит в том</a:t>
            </a:r>
            <a:r>
              <a:rPr lang="ru-RU" sz="3200" dirty="0">
                <a:solidFill>
                  <a:schemeClr val="accent2"/>
                </a:solidFill>
                <a:latin typeface="a_AlternaBrk" panose="020B0706020207050204" pitchFamily="34" charset="-52"/>
              </a:rPr>
              <a:t>, что жизнь в </a:t>
            </a:r>
            <a:r>
              <a:rPr lang="ru-RU" sz="3200" dirty="0" err="1">
                <a:solidFill>
                  <a:schemeClr val="accent2"/>
                </a:solidFill>
                <a:latin typeface="a_AlternaBrk" panose="020B0706020207050204" pitchFamily="34" charset="-52"/>
              </a:rPr>
              <a:t>XXI</a:t>
            </a:r>
            <a:r>
              <a:rPr lang="ru-RU" sz="3200" dirty="0">
                <a:solidFill>
                  <a:schemeClr val="accent2"/>
                </a:solidFill>
                <a:latin typeface="a_AlternaBrk" panose="020B0706020207050204" pitchFamily="34" charset="-52"/>
              </a:rPr>
              <a:t> веке ставит перед нами много новых проблем, среди которых самой актуальной на сегодняшний день является проблема сохранения </a:t>
            </a:r>
            <a:r>
              <a:rPr lang="ru-RU" sz="32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здоровья</a:t>
            </a:r>
            <a:r>
              <a:rPr lang="ru-RU" sz="3200" dirty="0">
                <a:solidFill>
                  <a:schemeClr val="accent2"/>
                </a:solidFill>
                <a:latin typeface="a_AlternaBrk" panose="020B0706020207050204" pitchFamily="34" charset="-52"/>
              </a:rPr>
              <a:t>, воспитание привычки к </a:t>
            </a:r>
            <a:r>
              <a:rPr lang="ru-RU" sz="32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здоровому образу жизни</a:t>
            </a:r>
            <a:r>
              <a:rPr lang="ru-RU" sz="3200" dirty="0">
                <a:solidFill>
                  <a:schemeClr val="accent2"/>
                </a:solidFill>
                <a:latin typeface="a_AlternaBrk" panose="020B0706020207050204" pitchFamily="34" charset="-52"/>
              </a:rPr>
              <a:t>.</a:t>
            </a:r>
          </a:p>
          <a:p>
            <a:pPr algn="ctr"/>
            <a:r>
              <a:rPr lang="ru-RU" sz="3200" dirty="0">
                <a:solidFill>
                  <a:schemeClr val="accent2"/>
                </a:solidFill>
                <a:latin typeface="a_AlternaBrk" panose="020B0706020207050204" pitchFamily="34" charset="-52"/>
              </a:rPr>
              <a:t>Результативность внедрения </a:t>
            </a:r>
            <a:r>
              <a:rPr lang="ru-RU" sz="3200" b="1" dirty="0" err="1">
                <a:solidFill>
                  <a:schemeClr val="accent2"/>
                </a:solidFill>
                <a:latin typeface="a_AlternaBrk" panose="020B0706020207050204" pitchFamily="34" charset="-52"/>
              </a:rPr>
              <a:t>здоровьесберегающих</a:t>
            </a:r>
            <a:r>
              <a:rPr lang="ru-RU" sz="32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 технологий</a:t>
            </a:r>
            <a:r>
              <a:rPr lang="ru-RU" sz="3200" dirty="0">
                <a:solidFill>
                  <a:schemeClr val="accent2"/>
                </a:solidFill>
                <a:latin typeface="a_AlternaBrk" panose="020B0706020207050204" pitchFamily="34" charset="-52"/>
              </a:rPr>
              <a:t> направлена на улучшение и сохранение соматических показателей </a:t>
            </a:r>
            <a:r>
              <a:rPr lang="ru-RU" sz="32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здоровья дошкольников</a:t>
            </a:r>
            <a:r>
              <a:rPr lang="ru-RU" sz="3200" dirty="0">
                <a:solidFill>
                  <a:schemeClr val="accent2"/>
                </a:solidFill>
                <a:latin typeface="a_AlternaBrk" panose="020B0706020207050204" pitchFamily="34" charset="-52"/>
              </a:rPr>
              <a:t>, </a:t>
            </a:r>
            <a:r>
              <a:rPr lang="ru-RU" sz="3200" dirty="0" err="1">
                <a:solidFill>
                  <a:schemeClr val="accent2"/>
                </a:solidFill>
                <a:latin typeface="a_AlternaBrk" panose="020B0706020207050204" pitchFamily="34" charset="-52"/>
              </a:rPr>
              <a:t>сформированность</a:t>
            </a:r>
            <a:r>
              <a:rPr lang="ru-RU" sz="3200" dirty="0">
                <a:solidFill>
                  <a:schemeClr val="accent2"/>
                </a:solidFill>
                <a:latin typeface="a_AlternaBrk" panose="020B0706020207050204" pitchFamily="34" charset="-52"/>
              </a:rPr>
              <a:t> навыков </a:t>
            </a:r>
            <a:r>
              <a:rPr lang="ru-RU" sz="3200" b="1" dirty="0">
                <a:solidFill>
                  <a:schemeClr val="accent2"/>
                </a:solidFill>
                <a:latin typeface="a_AlternaBrk" panose="020B0706020207050204" pitchFamily="34" charset="-52"/>
              </a:rPr>
              <a:t>здорового образа жизни</a:t>
            </a:r>
            <a:endParaRPr lang="ru-RU" sz="3200" dirty="0">
              <a:solidFill>
                <a:schemeClr val="accent2"/>
              </a:solidFill>
              <a:latin typeface="a_AlternaBrk" panose="020B0706020207050204" pitchFamily="34" charset="-52"/>
            </a:endParaRPr>
          </a:p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pPr rtl="0"/>
            <a:r>
              <a:rPr lang="ru-RU" sz="3200" b="1" dirty="0" smtClean="0">
                <a:solidFill>
                  <a:schemeClr val="tx2"/>
                </a:solidFill>
              </a:rPr>
              <a:t>                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996952"/>
            <a:ext cx="7168580" cy="3289548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07">
        <p:fade/>
      </p:transition>
    </mc:Choice>
    <mc:Fallback xmlns="">
      <p:transition spd="med" advTm="21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83" y="116632"/>
            <a:ext cx="9362256" cy="1944216"/>
          </a:xfrm>
        </p:spPr>
        <p:txBody>
          <a:bodyPr rtlCol="0">
            <a:no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a_AlternaBrk" panose="020B0706020207050204" pitchFamily="34" charset="-52"/>
              </a:rPr>
              <a:t>В</a:t>
            </a:r>
            <a:r>
              <a:rPr lang="ru-RU" sz="2400" dirty="0" smtClean="0">
                <a:solidFill>
                  <a:srgbClr val="7030A0"/>
                </a:solidFill>
                <a:latin typeface="a_AlternaBrk" panose="020B0706020207050204" pitchFamily="34" charset="-52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a_AlternaBrk" panose="020B0706020207050204" pitchFamily="34" charset="-52"/>
              </a:rPr>
              <a:t>каждом дошкольном учреждении уделяется большое внимание </a:t>
            </a:r>
            <a:r>
              <a:rPr lang="ru-RU" sz="2400" b="1" dirty="0" err="1">
                <a:solidFill>
                  <a:srgbClr val="7030A0"/>
                </a:solidFill>
                <a:latin typeface="a_AlternaBrk" panose="020B0706020207050204" pitchFamily="34" charset="-52"/>
              </a:rPr>
              <a:t>здоровьесберегающим</a:t>
            </a:r>
            <a:r>
              <a:rPr lang="ru-RU" sz="2400" b="1" dirty="0">
                <a:solidFill>
                  <a:srgbClr val="7030A0"/>
                </a:solidFill>
                <a:latin typeface="a_AlternaBrk" panose="020B0706020207050204" pitchFamily="34" charset="-52"/>
              </a:rPr>
              <a:t> технологиям</a:t>
            </a:r>
            <a:r>
              <a:rPr lang="ru-RU" sz="2400" dirty="0">
                <a:solidFill>
                  <a:srgbClr val="7030A0"/>
                </a:solidFill>
                <a:latin typeface="a_AlternaBrk" panose="020B0706020207050204" pitchFamily="34" charset="-52"/>
              </a:rPr>
              <a:t>, которые направлены на решение приоритетной задачи </a:t>
            </a:r>
            <a:r>
              <a:rPr lang="ru-RU" sz="2400" b="1" dirty="0">
                <a:solidFill>
                  <a:srgbClr val="7030A0"/>
                </a:solidFill>
                <a:latin typeface="a_AlternaBrk" panose="020B0706020207050204" pitchFamily="34" charset="-52"/>
              </a:rPr>
              <a:t>современного</a:t>
            </a:r>
            <a:r>
              <a:rPr lang="ru-RU" sz="2400" dirty="0">
                <a:solidFill>
                  <a:srgbClr val="7030A0"/>
                </a:solidFill>
                <a:latin typeface="a_AlternaBrk" panose="020B0706020207050204" pitchFamily="34" charset="-52"/>
              </a:rPr>
              <a:t> дошкольного образования - сохранить, поддержать и обогатить </a:t>
            </a:r>
            <a:r>
              <a:rPr lang="ru-RU" sz="2400" b="1" dirty="0">
                <a:solidFill>
                  <a:srgbClr val="7030A0"/>
                </a:solidFill>
                <a:latin typeface="a_AlternaBrk" panose="020B0706020207050204" pitchFamily="34" charset="-52"/>
              </a:rPr>
              <a:t>здоровье детей</a:t>
            </a:r>
            <a:r>
              <a:rPr lang="ru-RU" sz="2400" dirty="0">
                <a:solidFill>
                  <a:srgbClr val="7030A0"/>
                </a:solidFill>
                <a:latin typeface="a_AlternaBrk" panose="020B0706020207050204" pitchFamily="34" charset="-52"/>
              </a:rPr>
              <a:t>.</a:t>
            </a:r>
            <a:endParaRPr lang="ru-RU" sz="2400" b="1" dirty="0">
              <a:solidFill>
                <a:srgbClr val="7030A0"/>
              </a:solidFill>
              <a:latin typeface="a_AlternaBrk" panose="020B0706020207050204" pitchFamily="34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4528" y="2060848"/>
            <a:ext cx="7086600" cy="1944216"/>
          </a:xfrm>
        </p:spPr>
        <p:txBody>
          <a:bodyPr rtlCol="0">
            <a:normAutofit fontScale="47500" lnSpcReduction="20000"/>
          </a:bodyPr>
          <a:lstStyle/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r>
              <a:rPr lang="ru-RU" sz="5100" b="1" dirty="0">
                <a:solidFill>
                  <a:srgbClr val="00B050"/>
                </a:solidFill>
                <a:latin typeface="a_AlternaBrk" panose="020B0706020207050204" pitchFamily="34" charset="-52"/>
              </a:rPr>
              <a:t>Технология</a:t>
            </a:r>
            <a:r>
              <a:rPr lang="ru-RU" sz="5100" dirty="0">
                <a:solidFill>
                  <a:srgbClr val="00B050"/>
                </a:solidFill>
                <a:latin typeface="a_AlternaBrk" panose="020B0706020207050204" pitchFamily="34" charset="-52"/>
              </a:rPr>
              <a:t> – это инструмент профессиональной деятельности </a:t>
            </a:r>
            <a:r>
              <a:rPr lang="ru-RU" sz="5100" dirty="0" smtClean="0">
                <a:solidFill>
                  <a:srgbClr val="00B050"/>
                </a:solidFill>
                <a:latin typeface="a_AlternaBrk" panose="020B0706020207050204" pitchFamily="34" charset="-52"/>
              </a:rPr>
              <a:t>педагога.</a:t>
            </a:r>
            <a:r>
              <a:rPr lang="ru-RU" sz="5100" dirty="0">
                <a:solidFill>
                  <a:srgbClr val="00B050"/>
                </a:solidFill>
                <a:latin typeface="a_AlternaBrk" panose="020B0706020207050204" pitchFamily="34" charset="-52"/>
              </a:rPr>
              <a:t> Сущность педагогической </a:t>
            </a:r>
            <a:r>
              <a:rPr lang="ru-RU" sz="5100" b="1" dirty="0">
                <a:solidFill>
                  <a:srgbClr val="00B050"/>
                </a:solidFill>
                <a:latin typeface="a_AlternaBrk" panose="020B0706020207050204" pitchFamily="34" charset="-52"/>
              </a:rPr>
              <a:t>технологии заключается в том</a:t>
            </a:r>
            <a:r>
              <a:rPr lang="ru-RU" sz="5100" dirty="0">
                <a:solidFill>
                  <a:srgbClr val="00B050"/>
                </a:solidFill>
                <a:latin typeface="a_AlternaBrk" panose="020B0706020207050204" pitchFamily="34" charset="-52"/>
              </a:rPr>
              <a:t>, что она имеет выраженную </a:t>
            </a:r>
            <a:r>
              <a:rPr lang="ru-RU" sz="5100" dirty="0" err="1" smtClean="0">
                <a:solidFill>
                  <a:srgbClr val="00B050"/>
                </a:solidFill>
                <a:latin typeface="a_AlternaBrk" panose="020B0706020207050204" pitchFamily="34" charset="-52"/>
              </a:rPr>
              <a:t>этапность</a:t>
            </a:r>
            <a:r>
              <a:rPr lang="ru-RU" sz="5100" dirty="0" smtClean="0">
                <a:solidFill>
                  <a:srgbClr val="00B050"/>
                </a:solidFill>
                <a:latin typeface="a_AlternaBrk" panose="020B0706020207050204" pitchFamily="34" charset="-52"/>
              </a:rPr>
              <a:t>. </a:t>
            </a:r>
            <a:r>
              <a:rPr lang="ru-RU" sz="5100" b="1" dirty="0" smtClean="0">
                <a:solidFill>
                  <a:srgbClr val="00B050"/>
                </a:solidFill>
                <a:latin typeface="a_AlternaBrk" panose="020B0706020207050204" pitchFamily="34" charset="-52"/>
              </a:rPr>
              <a:t>  </a:t>
            </a:r>
            <a:r>
              <a:rPr lang="ru-RU" sz="5100" b="1" dirty="0" smtClean="0">
                <a:solidFill>
                  <a:srgbClr val="00B050"/>
                </a:solidFill>
              </a:rPr>
              <a:t>              </a:t>
            </a:r>
            <a:endParaRPr lang="ru-RU" sz="51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293096"/>
            <a:ext cx="6264696" cy="252028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2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978">
        <p:fade/>
      </p:transition>
    </mc:Choice>
    <mc:Fallback xmlns="">
      <p:transition spd="med" advTm="20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336" y="-747464"/>
            <a:ext cx="9362256" cy="2177752"/>
          </a:xfrm>
        </p:spPr>
        <p:txBody>
          <a:bodyPr rtlCol="0">
            <a:noAutofit/>
          </a:bodyPr>
          <a:lstStyle/>
          <a:p>
            <a:pPr algn="ctr" rtl="0"/>
            <a:r>
              <a:rPr lang="ru-RU" sz="4800" b="1" dirty="0" smtClean="0">
                <a:solidFill>
                  <a:schemeClr val="accent3"/>
                </a:solidFill>
                <a:latin typeface="a_AlgeriusBlw" panose="04040705040A02020702" pitchFamily="82" charset="-52"/>
              </a:rPr>
              <a:t>Здоровьесберегающие технологии</a:t>
            </a:r>
            <a:endParaRPr lang="ru-RU" sz="4800" b="1" dirty="0">
              <a:solidFill>
                <a:schemeClr val="accent3"/>
              </a:solidFill>
              <a:latin typeface="a_AlgeriusBlw" panose="04040705040A02020702" pitchFamily="8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7608" y="2420888"/>
            <a:ext cx="7086600" cy="3168352"/>
          </a:xfrm>
        </p:spPr>
        <p:txBody>
          <a:bodyPr rtlCol="0">
            <a:normAutofit/>
          </a:bodyPr>
          <a:lstStyle/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pPr rtl="0"/>
            <a:r>
              <a:rPr lang="ru-RU" sz="3200" b="1" dirty="0" smtClean="0">
                <a:solidFill>
                  <a:schemeClr val="tx2"/>
                </a:solidFill>
              </a:rPr>
              <a:t>                </a:t>
            </a:r>
            <a:endParaRPr lang="ru-RU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23581671"/>
              </p:ext>
            </p:extLst>
          </p:nvPr>
        </p:nvGraphicFramePr>
        <p:xfrm>
          <a:off x="1271464" y="1340767"/>
          <a:ext cx="7488832" cy="4968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334">
        <p:fade/>
      </p:transition>
    </mc:Choice>
    <mc:Fallback xmlns="">
      <p:transition spd="med" advTm="24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21545"/>
            <a:ext cx="9362256" cy="2177752"/>
          </a:xfrm>
        </p:spPr>
        <p:txBody>
          <a:bodyPr rtlCol="0">
            <a:noAutofit/>
          </a:bodyPr>
          <a:lstStyle/>
          <a:p>
            <a:pPr rtl="0"/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7608" y="2420888"/>
            <a:ext cx="7086600" cy="3168352"/>
          </a:xfrm>
        </p:spPr>
        <p:txBody>
          <a:bodyPr rtlCol="0">
            <a:normAutofit/>
          </a:bodyPr>
          <a:lstStyle/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pPr rtl="0"/>
            <a:r>
              <a:rPr lang="ru-RU" sz="3200" b="1" dirty="0" smtClean="0">
                <a:solidFill>
                  <a:schemeClr val="tx2"/>
                </a:solidFill>
              </a:rPr>
              <a:t>                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92"/>
            <a:ext cx="1219200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620">
        <p:fade/>
      </p:transition>
    </mc:Choice>
    <mc:Fallback xmlns="">
      <p:transition spd="med" advTm="32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1180" y="44624"/>
            <a:ext cx="7086600" cy="2880320"/>
          </a:xfrm>
        </p:spPr>
        <p:txBody>
          <a:bodyPr rtlCol="0"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a_AlternaBrk" panose="020B0706020207050204" pitchFamily="34" charset="-52"/>
              </a:rPr>
              <a:t>«Самомассаж для дошкольников»</a:t>
            </a:r>
          </a:p>
          <a:p>
            <a:pPr algn="ctr"/>
            <a:r>
              <a:rPr lang="ru-RU" sz="2400" dirty="0">
                <a:solidFill>
                  <a:schemeClr val="accent2"/>
                </a:solidFill>
              </a:rPr>
              <a:t>Эффективным и универсальным средством </a:t>
            </a:r>
            <a:r>
              <a:rPr lang="ru-RU" sz="2400" b="1" dirty="0" err="1">
                <a:solidFill>
                  <a:schemeClr val="accent2"/>
                </a:solidFill>
              </a:rPr>
              <a:t>здоровьесберегающих</a:t>
            </a:r>
            <a:r>
              <a:rPr lang="ru-RU" sz="2400" b="1" dirty="0">
                <a:solidFill>
                  <a:schemeClr val="accent2"/>
                </a:solidFill>
              </a:rPr>
              <a:t> технологий является игровой самомассаж</a:t>
            </a:r>
            <a:r>
              <a:rPr lang="ru-RU" sz="2400" dirty="0" smtClean="0">
                <a:solidFill>
                  <a:schemeClr val="accent2"/>
                </a:solidFill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_AlternaBrk" panose="020B0706020207050204" pitchFamily="34" charset="-52"/>
              </a:rPr>
              <a:t>Выступление воспитателя </a:t>
            </a:r>
            <a:r>
              <a:rPr lang="ru-RU" sz="2400" b="1" dirty="0" err="1" smtClean="0">
                <a:solidFill>
                  <a:schemeClr val="tx1"/>
                </a:solidFill>
                <a:latin typeface="a_AlternaBrk" panose="020B0706020207050204" pitchFamily="34" charset="-52"/>
              </a:rPr>
              <a:t>лог.группы</a:t>
            </a:r>
            <a:r>
              <a:rPr lang="ru-RU" sz="2400" b="1" dirty="0" smtClean="0">
                <a:solidFill>
                  <a:schemeClr val="tx1"/>
                </a:solidFill>
                <a:latin typeface="a_AlternaBrk" panose="020B0706020207050204" pitchFamily="34" charset="-52"/>
              </a:rPr>
              <a:t>, Юрковой </a:t>
            </a:r>
            <a:r>
              <a:rPr lang="ru-RU" sz="2400" b="1" dirty="0" err="1" smtClean="0">
                <a:solidFill>
                  <a:schemeClr val="tx1"/>
                </a:solidFill>
                <a:latin typeface="a_AlternaBrk" panose="020B0706020207050204" pitchFamily="34" charset="-52"/>
              </a:rPr>
              <a:t>Т.В</a:t>
            </a:r>
            <a:r>
              <a:rPr lang="ru-RU" sz="2400" b="1" dirty="0" smtClean="0">
                <a:solidFill>
                  <a:schemeClr val="tx1"/>
                </a:solidFill>
                <a:latin typeface="a_AlternaBrk" panose="020B0706020207050204" pitchFamily="34" charset="-52"/>
              </a:rPr>
              <a:t>.</a:t>
            </a:r>
            <a:endParaRPr lang="ru-RU" sz="2400" b="1" dirty="0">
              <a:solidFill>
                <a:schemeClr val="tx1"/>
              </a:solidFill>
              <a:latin typeface="a_AlternaBrk" panose="020B070602020705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454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35" y="2873384"/>
            <a:ext cx="4032448" cy="33119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89" y="3125199"/>
            <a:ext cx="4520991" cy="2808312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165">
        <p:fade/>
      </p:transition>
    </mc:Choice>
    <mc:Fallback xmlns="">
      <p:transition spd="med" advTm="171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a4f35948-e619-41b3-aa29-22878b09cfd2"/>
    <ds:schemaRef ds:uri="http://www.w3.org/XML/1998/namespace"/>
    <ds:schemaRef ds:uri="http://purl.org/dc/dcmitype/"/>
    <ds:schemaRef ds:uri="http://schemas.microsoft.com/office/2006/metadata/properties"/>
    <ds:schemaRef ds:uri="http://schemas.openxmlformats.org/package/2006/metadata/core-properties"/>
    <ds:schemaRef ds:uri="40262f94-9f35-4ac3-9a90-690165a166b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1578</TotalTime>
  <Words>210</Words>
  <Application>Microsoft Office PowerPoint</Application>
  <PresentationFormat>Широкоэкранный</PresentationFormat>
  <Paragraphs>103</Paragraphs>
  <Slides>15</Slides>
  <Notes>15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a_AlgeriusBlw</vt:lpstr>
      <vt:lpstr>a_AlternaBrk</vt:lpstr>
      <vt:lpstr>Aharoni</vt:lpstr>
      <vt:lpstr>Arial</vt:lpstr>
      <vt:lpstr>Trebuchet MS</vt:lpstr>
      <vt:lpstr>Wingdings 3</vt:lpstr>
      <vt:lpstr>Грань</vt:lpstr>
      <vt:lpstr>Современные здоровьесберегающие технологии в совместной деятельности педагога и детей в соответствии с ФГОС</vt:lpstr>
      <vt:lpstr>Здоровье – это то, что люди больше всего стремятся сохранить и меньше всего берегут»   Жан де Лабрюйер </vt:lpstr>
      <vt:lpstr>Цель здоровьесберегающих технологий в дошкольном образовании. Применительно к ребенку – обеспечение высокого уровня реального здоровья воспитаннику детского сада и воспитание валеологической культуры, как совокупности осознанного отношения ребенка к здоровью и жизни человека, знаний о здоровье и умений оберегать, поддерживать и сохранять его </vt:lpstr>
      <vt:lpstr>    </vt:lpstr>
      <vt:lpstr>    </vt:lpstr>
      <vt:lpstr>В каждом дошкольном учреждении уделяется большое внимание здоровьесберегающим технологиям, которые направлены на решение приоритетной задачи современного дошкольного образования - сохранить, поддержать и обогатить здоровье детей.</vt:lpstr>
      <vt:lpstr>Здоровьесберегающие технологии</vt:lpstr>
      <vt:lpstr>Презентация PowerPoint</vt:lpstr>
      <vt:lpstr>    </vt:lpstr>
      <vt:lpstr>    </vt:lpstr>
      <vt:lpstr>    </vt:lpstr>
      <vt:lpstr>    </vt:lpstr>
      <vt:lpstr>    </vt:lpstr>
      <vt:lpstr>    </vt:lpstr>
      <vt:lpstr>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«Хорошо                  МБДОУ №37        у нас                           в саду!»       «Щелкунчик»</dc:title>
  <dc:creator>User</dc:creator>
  <cp:keywords/>
  <cp:lastModifiedBy>User</cp:lastModifiedBy>
  <cp:revision>51</cp:revision>
  <cp:lastPrinted>2020-02-26T12:01:04Z</cp:lastPrinted>
  <dcterms:created xsi:type="dcterms:W3CDTF">2019-10-02T08:16:36Z</dcterms:created>
  <dcterms:modified xsi:type="dcterms:W3CDTF">2020-02-26T12:01:28Z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