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9" r:id="rId4"/>
  </p:sldMasterIdLst>
  <p:notesMasterIdLst>
    <p:notesMasterId r:id="rId19"/>
  </p:notesMasterIdLst>
  <p:handoutMasterIdLst>
    <p:handoutMasterId r:id="rId20"/>
  </p:handoutMasterIdLst>
  <p:sldIdLst>
    <p:sldId id="257" r:id="rId5"/>
    <p:sldId id="260" r:id="rId6"/>
    <p:sldId id="262" r:id="rId7"/>
    <p:sldId id="263" r:id="rId8"/>
    <p:sldId id="264" r:id="rId9"/>
    <p:sldId id="258" r:id="rId10"/>
    <p:sldId id="259" r:id="rId11"/>
    <p:sldId id="272" r:id="rId12"/>
    <p:sldId id="261" r:id="rId13"/>
    <p:sldId id="265" r:id="rId14"/>
    <p:sldId id="269" r:id="rId15"/>
    <p:sldId id="266" r:id="rId16"/>
    <p:sldId id="267" r:id="rId17"/>
    <p:sldId id="271" r:id="rId18"/>
  </p:sldIdLst>
  <p:sldSz cx="12192000" cy="6858000"/>
  <p:notesSz cx="6888163" cy="10018713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>
      <p:cViewPr varScale="1">
        <p:scale>
          <a:sx n="116" d="100"/>
          <a:sy n="116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4DD3FE5C-685E-40DC-8B47-8DF64F779F51}" type="datetime1">
              <a:rPr lang="ru-RU" smtClean="0"/>
              <a:t>27.02.2020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pPr rtl="0"/>
            <a:fld id="{2B52D75A-407D-4103-A02A-5E07FB0FD905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467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79249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7652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1293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519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2998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2336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585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87341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4806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3342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4121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389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46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768319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92666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8002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1307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5757975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0816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5B8932-1B2E-4152-972E-5DDDF189815E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733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ABA02B-48D7-4F45-BDF4-92DC0DAD942C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19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DDE378-217F-408E-9F08-1F2C2197986A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282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14762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CB6574-69C6-4D24-9F36-307D5EE1909D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47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86FE35-6E1F-4337-8DC1-75284CBAFF98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36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88FA2-CAE4-491F-91C5-2256E3BFB24E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306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6B729A-78D4-46ED-B78F-25AAD81A9EA1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705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48A9C3-BEC6-470C-8939-1BC0DFD13620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015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27.02.2020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pic>
        <p:nvPicPr>
          <p:cNvPr id="14" name="Рисунок 6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  <p:sldLayoutId id="2147484394" r:id="rId15"/>
    <p:sldLayoutId id="2147484395" r:id="rId16"/>
    <p:sldLayoutId id="214748439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openxmlformats.org/officeDocument/2006/relationships/image" Target="../media/image5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3472" y="2564904"/>
            <a:ext cx="9361040" cy="2183319"/>
          </a:xfrm>
        </p:spPr>
        <p:txBody>
          <a:bodyPr rtlCol="0">
            <a:noAutofit/>
          </a:bodyPr>
          <a:lstStyle/>
          <a:p>
            <a:pPr rtl="0"/>
            <a:r>
              <a:rPr lang="ru-RU" sz="4800" b="1" dirty="0" smtClean="0">
                <a:solidFill>
                  <a:schemeClr val="accent3"/>
                </a:solidFill>
                <a:latin typeface="a_AlgeriusBlw" panose="04040705040A02020702" pitchFamily="82" charset="-52"/>
              </a:rPr>
              <a:t>«Патриотическое воспитание дошкольников путем их приобщения к историческим и культурным ценностям края»</a:t>
            </a: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360" y="4221088"/>
            <a:ext cx="7086600" cy="1489089"/>
          </a:xfrm>
        </p:spPr>
        <p:txBody>
          <a:bodyPr rtlCol="0">
            <a:normAutofit fontScale="47500" lnSpcReduction="20000"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bg1"/>
                </a:solidFill>
                <a:latin typeface="a_AlgeriusBlw" panose="04040705040A02020702" pitchFamily="82" charset="-52"/>
              </a:rPr>
              <a:t>подготовила: зам.зав. по </a:t>
            </a:r>
            <a:r>
              <a:rPr lang="ru-RU" sz="3200" b="1" dirty="0" err="1" smtClean="0">
                <a:solidFill>
                  <a:schemeClr val="bg1"/>
                </a:solidFill>
                <a:latin typeface="a_AlgeriusBlw" panose="04040705040A02020702" pitchFamily="82" charset="-52"/>
              </a:rPr>
              <a:t>ВМР</a:t>
            </a:r>
            <a:r>
              <a:rPr lang="ru-RU" sz="3200" b="1" dirty="0" smtClean="0">
                <a:solidFill>
                  <a:schemeClr val="bg1"/>
                </a:solidFill>
                <a:latin typeface="a_AlgeriusBlw" panose="04040705040A02020702" pitchFamily="82" charset="-52"/>
              </a:rPr>
              <a:t>, </a:t>
            </a:r>
          </a:p>
          <a:p>
            <a:pPr rtl="0"/>
            <a:r>
              <a:rPr lang="ru-RU" sz="3200" b="1" dirty="0" smtClean="0">
                <a:solidFill>
                  <a:schemeClr val="bg1"/>
                </a:solidFill>
                <a:latin typeface="a_AlgeriusBlw" panose="04040705040A02020702" pitchFamily="82" charset="-52"/>
              </a:rPr>
              <a:t>Алиева </a:t>
            </a:r>
            <a:r>
              <a:rPr lang="ru-RU" sz="3200" b="1" dirty="0" err="1" smtClean="0">
                <a:solidFill>
                  <a:schemeClr val="bg1"/>
                </a:solidFill>
                <a:latin typeface="a_AlgeriusBlw" panose="04040705040A02020702" pitchFamily="82" charset="-52"/>
              </a:rPr>
              <a:t>А.Ф</a:t>
            </a:r>
            <a:r>
              <a:rPr lang="ru-RU" sz="3200" b="1" dirty="0" smtClean="0">
                <a:solidFill>
                  <a:schemeClr val="bg1"/>
                </a:solidFill>
                <a:latin typeface="a_AlgeriusBlw" panose="04040705040A02020702" pitchFamily="82" charset="-52"/>
              </a:rPr>
              <a:t>.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</a:p>
          <a:p>
            <a:pPr algn="ctr" rtl="0"/>
            <a:r>
              <a:rPr lang="ru-RU" sz="2300" b="1" dirty="0" err="1" smtClean="0">
                <a:solidFill>
                  <a:schemeClr val="bg1"/>
                </a:solidFill>
                <a:latin typeface="a_AlternaBrk" panose="020B0706020207050204" pitchFamily="34" charset="-52"/>
              </a:rPr>
              <a:t>Г.о</a:t>
            </a:r>
            <a:r>
              <a:rPr lang="ru-RU" sz="2300" b="1" dirty="0" smtClean="0">
                <a:solidFill>
                  <a:schemeClr val="bg1"/>
                </a:solidFill>
                <a:latin typeface="a_AlternaBrk" panose="020B0706020207050204" pitchFamily="34" charset="-52"/>
              </a:rPr>
              <a:t>. Мытищи 2020               </a:t>
            </a:r>
            <a:endParaRPr lang="ru-RU" sz="2300" b="1" dirty="0">
              <a:solidFill>
                <a:schemeClr val="bg1"/>
              </a:solidFill>
              <a:latin typeface="a_AlternaBrk" panose="020B0706020207050204" pitchFamily="34" charset="-52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2">
        <p:fade/>
      </p:transition>
    </mc:Choice>
    <mc:Fallback xmlns="">
      <p:transition spd="med" advTm="7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3512" y="733346"/>
            <a:ext cx="7086600" cy="2880320"/>
          </a:xfrm>
        </p:spPr>
        <p:txBody>
          <a:bodyPr rtlCol="0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Педагогические соревнования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a_AlgeriusBlw" panose="04040705040A02020702" pitchFamily="82" charset="-52"/>
              </a:rPr>
              <a:t> «Клуб умных и находчивых»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a_AlternaBrk" panose="020B070602020705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454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8856984" cy="23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65">
        <p:fade/>
      </p:transition>
    </mc:Choice>
    <mc:Fallback xmlns="">
      <p:transition spd="med" advTm="17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5117" y="292132"/>
            <a:ext cx="7086600" cy="6120680"/>
          </a:xfrm>
        </p:spPr>
        <p:txBody>
          <a:bodyPr rtlCol="0">
            <a:norm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_AlgeriusBlw" panose="04040705040A02020702" pitchFamily="82" charset="-52"/>
              </a:rPr>
              <a:t>Тренинг на создание образа «Родина</a:t>
            </a:r>
            <a:r>
              <a:rPr lang="ru-RU" sz="2000" b="1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»</a:t>
            </a:r>
            <a:endParaRPr lang="ru-RU" sz="2000" b="1" dirty="0">
              <a:solidFill>
                <a:srgbClr val="0070C0"/>
              </a:solidFill>
              <a:latin typeface="a_AlgeriusBlw" panose="04040705040A02020702" pitchFamily="82" charset="-52"/>
            </a:endParaRPr>
          </a:p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" y="688419"/>
            <a:ext cx="1830341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3" y="3304133"/>
            <a:ext cx="2974517" cy="2276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92132"/>
            <a:ext cx="2907792" cy="2026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64" y="1148137"/>
            <a:ext cx="3380798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34" y="3911726"/>
            <a:ext cx="2564904" cy="1916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7" y="2962394"/>
            <a:ext cx="3306609" cy="27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14">
        <p:fade/>
      </p:transition>
    </mc:Choice>
    <mc:Fallback xmlns="">
      <p:transition spd="med" advTm="60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5520" y="908720"/>
            <a:ext cx="7086600" cy="3888432"/>
          </a:xfrm>
        </p:spPr>
        <p:txBody>
          <a:bodyPr rtlCol="0">
            <a:norm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задание-игра </a:t>
            </a:r>
            <a:r>
              <a:rPr lang="ru-RU" sz="4400" dirty="0">
                <a:solidFill>
                  <a:srgbClr val="0070C0"/>
                </a:solidFill>
              </a:rPr>
              <a:t>- подбор родственных слов к слову «Родина».</a:t>
            </a:r>
          </a:p>
          <a:p>
            <a:pPr algn="l" rtl="0"/>
            <a:endParaRPr lang="ru-RU" sz="2000" b="1" dirty="0">
              <a:solidFill>
                <a:schemeClr val="tx1"/>
              </a:solidFill>
              <a:latin typeface="a_AlternaBrk" panose="020B0706020207050204" pitchFamily="34" charset="-52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01">
        <p:fade/>
      </p:transition>
    </mc:Choice>
    <mc:Fallback xmlns="">
      <p:transition spd="med" advTm="31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368" y="548680"/>
            <a:ext cx="10441160" cy="3600400"/>
          </a:xfrm>
        </p:spPr>
        <p:txBody>
          <a:bodyPr rtlCol="0">
            <a:normAutofit fontScale="25000" lnSpcReduction="20000"/>
          </a:bodyPr>
          <a:lstStyle/>
          <a:p>
            <a:pPr algn="ctr">
              <a:lnSpc>
                <a:spcPct val="170000"/>
              </a:lnSpc>
            </a:pPr>
            <a:r>
              <a:rPr lang="ru-RU" sz="6400" b="1" dirty="0">
                <a:solidFill>
                  <a:srgbClr val="FF0000"/>
                </a:solidFill>
                <a:latin typeface="a_AlgeriusBlw" panose="04040705040A02020702" pitchFamily="82" charset="-52"/>
              </a:rPr>
              <a:t>Интересный </a:t>
            </a:r>
            <a:r>
              <a:rPr lang="ru-RU" sz="6400" b="1" dirty="0" smtClean="0">
                <a:solidFill>
                  <a:srgbClr val="FF0000"/>
                </a:solidFill>
                <a:latin typeface="a_AlgeriusBlw" panose="04040705040A02020702" pitchFamily="82" charset="-52"/>
              </a:rPr>
              <a:t>факт!</a:t>
            </a:r>
          </a:p>
          <a:p>
            <a:pPr algn="l">
              <a:lnSpc>
                <a:spcPct val="170000"/>
              </a:lnSpc>
            </a:pPr>
            <a:r>
              <a:rPr lang="ru-RU" sz="5600" b="1" dirty="0" smtClean="0">
                <a:solidFill>
                  <a:srgbClr val="FF0000"/>
                </a:solidFill>
                <a:latin typeface="a_AlgeriusBlw" panose="04040705040A02020702" pitchFamily="82" charset="-52"/>
              </a:rPr>
              <a:t> </a:t>
            </a:r>
            <a:r>
              <a:rPr lang="ru-RU" sz="5600" b="1" dirty="0">
                <a:solidFill>
                  <a:srgbClr val="0070C0"/>
                </a:solidFill>
                <a:latin typeface="a_AlgeriusBlw" panose="04040705040A02020702" pitchFamily="82" charset="-52"/>
              </a:rPr>
              <a:t>Борода – слово родственное «Родине». Доказано, что в волосы заложена генная память рода. Поэтому женщина, носящая косу, в период беременности не должна стричь волосы, через косу она передаёт ребёнку родовую память. Недаром коса похожа на спираль ДНК. А мужчины свою родовую память хранили в бороде. Поэтому на Руси мужчины всегда носили бороду.</a:t>
            </a:r>
          </a:p>
          <a:p>
            <a:pPr algn="l">
              <a:lnSpc>
                <a:spcPct val="170000"/>
              </a:lnSpc>
            </a:pPr>
            <a:r>
              <a:rPr lang="ru-RU" sz="5600" b="1" dirty="0">
                <a:solidFill>
                  <a:srgbClr val="0070C0"/>
                </a:solidFill>
                <a:latin typeface="a_AlgeriusBlw" panose="04040705040A02020702" pitchFamily="82" charset="-52"/>
              </a:rPr>
              <a:t>Можно сказать, что у каждого рода, как и у народа, должно быть конкретное место, свой кусочек Родины. Это земля, откуда растёт древо рода. И этот кусочек должен передаваться по наследству. Его нельзя продать и поменять.</a:t>
            </a:r>
          </a:p>
          <a:p>
            <a:pPr algn="l">
              <a:lnSpc>
                <a:spcPct val="170000"/>
              </a:lnSpc>
            </a:pPr>
            <a:r>
              <a:rPr lang="ru-RU" sz="5600" b="1" dirty="0">
                <a:solidFill>
                  <a:srgbClr val="0070C0"/>
                </a:solidFill>
                <a:latin typeface="a_AlgeriusBlw" panose="04040705040A02020702" pitchFamily="82" charset="-52"/>
              </a:rPr>
              <a:t>Немного мифов. В заповедях бога Перуна сказано: «Не продавайте землю свою за злато и серебро, ибо проклятия, вы, на себя призовёте, и не будет вам прощения во все дни без остатка…»</a:t>
            </a:r>
          </a:p>
          <a:p>
            <a:pPr algn="l"/>
            <a:endParaRPr lang="ru-RU" sz="5600" b="1" dirty="0" smtClean="0">
              <a:solidFill>
                <a:schemeClr val="accent2"/>
              </a:solidFill>
              <a:latin typeface="a_AlgeriusBlw" panose="04040705040A02020702" pitchFamily="82" charset="-52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43">
        <p:fade/>
      </p:transition>
    </mc:Choice>
    <mc:Fallback xmlns="">
      <p:transition spd="med" advTm="28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80" y="260648"/>
            <a:ext cx="7086600" cy="3141044"/>
          </a:xfrm>
        </p:spPr>
        <p:txBody>
          <a:bodyPr rtlCol="0">
            <a:normAutofit fontScale="77500" lnSpcReduction="20000"/>
          </a:bodyPr>
          <a:lstStyle/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ru-RU" sz="1600" b="1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ru-RU" sz="16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en-US" sz="4400" b="1" dirty="0" smtClean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endParaRPr lang="en-US" sz="4400" b="1" dirty="0">
              <a:solidFill>
                <a:schemeClr val="accent2"/>
              </a:solidFill>
              <a:latin typeface="a_AlternaBrk" panose="020B0706020207050204" pitchFamily="34" charset="-52"/>
            </a:endParaRPr>
          </a:p>
          <a:p>
            <a:pPr algn="ctr"/>
            <a:r>
              <a:rPr lang="ru-RU" sz="5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Спасибо за внимание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75">
        <p:fade/>
      </p:transition>
    </mc:Choice>
    <mc:Fallback xmlns="">
      <p:transition spd="med" advTm="13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1784" y="476672"/>
            <a:ext cx="6192688" cy="3672408"/>
          </a:xfrm>
        </p:spPr>
        <p:txBody>
          <a:bodyPr rtlCol="0"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a_AlgeriusBlw" panose="04040705040A02020702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Патриотизм – это преданность и любовь к Родине, к ее природе, культуре, народу.</a:t>
            </a:r>
          </a:p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76672"/>
            <a:ext cx="39604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40">
        <p:fade/>
      </p:transition>
    </mc:Choice>
    <mc:Fallback xmlns="">
      <p:transition spd="med" advTm="15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432" y="3140968"/>
            <a:ext cx="9362256" cy="2177752"/>
          </a:xfrm>
        </p:spPr>
        <p:txBody>
          <a:bodyPr rtlCol="0"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Система работы по патриотическому воспитанию включает три основных </a:t>
            </a:r>
            <a:r>
              <a:rPr lang="ru-RU" sz="2800" dirty="0" smtClean="0">
                <a:solidFill>
                  <a:srgbClr val="0070C0"/>
                </a:solidFill>
              </a:rPr>
              <a:t>направления: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u="sng" dirty="0" smtClean="0">
                <a:solidFill>
                  <a:srgbClr val="0070C0"/>
                </a:solidFill>
              </a:rPr>
              <a:t>экологическое</a:t>
            </a:r>
            <a:r>
              <a:rPr lang="ru-RU" sz="2800" dirty="0" smtClean="0">
                <a:solidFill>
                  <a:srgbClr val="0070C0"/>
                </a:solidFill>
              </a:rPr>
              <a:t>                                          </a:t>
            </a:r>
            <a:r>
              <a:rPr lang="ru-RU" sz="2800" u="sng" dirty="0" smtClean="0">
                <a:solidFill>
                  <a:srgbClr val="0070C0"/>
                </a:solidFill>
              </a:rPr>
              <a:t>историко-краеведческое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/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u="sng" dirty="0" smtClean="0">
                <a:solidFill>
                  <a:srgbClr val="0070C0"/>
                </a:solidFill>
              </a:rPr>
              <a:t>культурное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endParaRPr lang="ru-RU" sz="4800" b="1" dirty="0">
              <a:solidFill>
                <a:schemeClr val="accent3"/>
              </a:solidFill>
              <a:latin typeface="a_AlternaBrk" panose="020B0706020207050204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9536" y="4149080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495600" y="1700808"/>
            <a:ext cx="72008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888088" y="1700808"/>
            <a:ext cx="936104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03912" y="1700808"/>
            <a:ext cx="0" cy="1656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8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35">
        <p:fade/>
      </p:transition>
    </mc:Choice>
    <mc:Fallback xmlns="">
      <p:transition spd="med" advTm="22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340169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4680" y="44624"/>
            <a:ext cx="5904656" cy="2926164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algn="l">
              <a:lnSpc>
                <a:spcPct val="170000"/>
              </a:lnSpc>
            </a:pPr>
            <a:r>
              <a:rPr lang="ru-RU" sz="6400" u="sng" dirty="0">
                <a:solidFill>
                  <a:srgbClr val="FF0000"/>
                </a:solidFill>
                <a:latin typeface="a_AlgeriusBlw" panose="04040705040A02020702" pitchFamily="82" charset="-52"/>
              </a:rPr>
              <a:t>Экологическое</a:t>
            </a:r>
            <a:r>
              <a:rPr lang="ru-RU" sz="6400" dirty="0">
                <a:solidFill>
                  <a:srgbClr val="FF0000"/>
                </a:solidFill>
                <a:latin typeface="a_AlgeriusBlw" panose="04040705040A02020702" pitchFamily="82" charset="-52"/>
              </a:rPr>
              <a:t>. </a:t>
            </a:r>
            <a:endParaRPr lang="ru-RU" sz="6400" dirty="0" smtClean="0">
              <a:solidFill>
                <a:srgbClr val="FF0000"/>
              </a:solidFill>
              <a:latin typeface="a_AlgeriusBlw" panose="04040705040A02020702" pitchFamily="82" charset="-52"/>
            </a:endParaRPr>
          </a:p>
          <a:p>
            <a:pPr algn="l">
              <a:lnSpc>
                <a:spcPct val="170000"/>
              </a:lnSpc>
            </a:pPr>
            <a:r>
              <a:rPr lang="ru-RU" sz="64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Важным </a:t>
            </a:r>
            <a:r>
              <a:rPr lang="ru-RU" sz="6400" dirty="0">
                <a:solidFill>
                  <a:srgbClr val="0070C0"/>
                </a:solidFill>
                <a:latin typeface="a_AlgeriusBlw" panose="04040705040A02020702" pitchFamily="82" charset="-52"/>
              </a:rPr>
              <a:t>фактором в воспитании патриотизма является природа. Она доступна и понятна ребёнку, так как рано входит в его жизнь. С умения видеть красоту родной природы начинается формирование чувства Родины. Знание природы своего края (растительность, животный мир) дает возможность видеть и находить взаимосвязи природных явлений, учит правильному поведению, умению заботиться, сохранять и любить то, что нас окружает.</a:t>
            </a: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88640"/>
            <a:ext cx="497099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79">
        <p:fade/>
      </p:transition>
    </mc:Choice>
    <mc:Fallback xmlns="">
      <p:transition spd="med" advTm="23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3717032"/>
            <a:ext cx="9362256" cy="2255327"/>
          </a:xfrm>
        </p:spPr>
        <p:txBody>
          <a:bodyPr rtlCol="0">
            <a:noAutofit/>
          </a:bodyPr>
          <a:lstStyle/>
          <a:p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 smtClean="0">
                <a:latin typeface="a_AlternaBrk" panose="020B0706020207050204" pitchFamily="34" charset="-52"/>
              </a:rPr>
              <a:t/>
            </a:r>
            <a:br>
              <a:rPr lang="ru-RU" sz="4800" dirty="0" smtClean="0">
                <a:latin typeface="a_AlternaBrk" panose="020B0706020207050204" pitchFamily="34" charset="-52"/>
              </a:rPr>
            </a:br>
            <a:r>
              <a:rPr lang="ru-RU" sz="4800" dirty="0">
                <a:latin typeface="a_AlternaBrk" panose="020B0706020207050204" pitchFamily="34" charset="-52"/>
              </a:rPr>
              <a:t/>
            </a:r>
            <a:br>
              <a:rPr lang="ru-RU" sz="4800" dirty="0">
                <a:latin typeface="a_AlternaBrk" panose="020B0706020207050204" pitchFamily="34" charset="-52"/>
              </a:rPr>
            </a:b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5480" y="188640"/>
            <a:ext cx="7086600" cy="3312368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59896" y="404664"/>
            <a:ext cx="6096000" cy="27802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600" b="1" u="sng" dirty="0" smtClean="0">
                <a:solidFill>
                  <a:srgbClr val="FF0000"/>
                </a:solidFill>
                <a:latin typeface="a_AlgeriusBlw" panose="04040705040A02020702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Культурное.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Знакомя </a:t>
            </a:r>
            <a:r>
              <a:rPr lang="ru-RU" sz="1600" dirty="0">
                <a:solidFill>
                  <a:srgbClr val="0070C0"/>
                </a:solidFill>
                <a:latin typeface="a_AlgeriusBlw" panose="04040705040A02020702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детей с истоками народной культуры, фольклором, предметами старины, традициями народа мы приобщаем их к культурному богатству русского народа, помогаем усвоить опыт наших предков. Знакомим детей с народными промыслами русского народа.</a:t>
            </a:r>
            <a:endParaRPr lang="ru-RU" sz="1600" dirty="0">
              <a:solidFill>
                <a:srgbClr val="0070C0"/>
              </a:solidFill>
              <a:effectLst/>
              <a:latin typeface="a_AlgeriusBlw" panose="04040705040A02020702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11573"/>
            <a:ext cx="4464496" cy="42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07">
        <p:fade/>
      </p:transition>
    </mc:Choice>
    <mc:Fallback xmlns="">
      <p:transition spd="med" advTm="21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28" y="3573016"/>
            <a:ext cx="6625952" cy="1944216"/>
          </a:xfrm>
        </p:spPr>
        <p:txBody>
          <a:bodyPr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a_AlgeriusBlw" panose="04040705040A02020702" pitchFamily="82" charset="-52"/>
              </a:rPr>
              <a:t>Историко-краеведческое.</a:t>
            </a:r>
            <a: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</a:br>
            <a: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a_AlgeriusBlw" panose="04040705040A02020702" pitchFamily="82" charset="-52"/>
              </a:rPr>
              <a:t>У каждого человека есть своя малая Родина. Она неповторима, у неё своё историческое прошлое, традиции. И наша задача знакомить детей с историей </a:t>
            </a:r>
            <a: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города Мытищи, </a:t>
            </a:r>
            <a:r>
              <a:rPr lang="ru-RU" sz="1600" dirty="0">
                <a:solidFill>
                  <a:srgbClr val="0070C0"/>
                </a:solidFill>
                <a:latin typeface="a_AlgeriusBlw" panose="04040705040A02020702" pitchFamily="82" charset="-52"/>
              </a:rPr>
              <a:t>достопримечательностями, памятниками, великими людьми, окружающей действительностью… Невозможно их полюбить, оберегать, не зная их судьбы, исторического прошлого. Кроме </a:t>
            </a:r>
            <a:r>
              <a:rPr lang="ru-RU" sz="1600" dirty="0" smtClean="0">
                <a:solidFill>
                  <a:srgbClr val="0070C0"/>
                </a:solidFill>
                <a:latin typeface="a_AlgeriusBlw" panose="04040705040A02020702" pitchFamily="82" charset="-52"/>
              </a:rPr>
              <a:t>своей </a:t>
            </a:r>
            <a:r>
              <a:rPr lang="ru-RU" sz="1600" dirty="0">
                <a:solidFill>
                  <a:srgbClr val="0070C0"/>
                </a:solidFill>
                <a:latin typeface="a_AlgeriusBlw" panose="04040705040A02020702" pitchFamily="82" charset="-52"/>
              </a:rPr>
              <a:t>малой Родины дети должны знать о своем государстве (Россию: герб, гимн, флаг, национальности, столицу страны, разные города)</a:t>
            </a:r>
            <a:br>
              <a:rPr lang="ru-RU" sz="1600" dirty="0">
                <a:solidFill>
                  <a:srgbClr val="0070C0"/>
                </a:solidFill>
                <a:latin typeface="a_AlgeriusBlw" panose="04040705040A02020702" pitchFamily="82" charset="-52"/>
              </a:rPr>
            </a:br>
            <a:endParaRPr lang="ru-RU" sz="1600" b="1" dirty="0">
              <a:solidFill>
                <a:srgbClr val="0070C0"/>
              </a:solidFill>
              <a:latin typeface="a_AlgeriusBlw" panose="04040705040A02020702" pitchFamily="82" charset="-52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88640"/>
            <a:ext cx="381761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78">
        <p:fade/>
      </p:transition>
    </mc:Choice>
    <mc:Fallback xmlns="">
      <p:transition spd="med" advTm="20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84" y="1332012"/>
            <a:ext cx="9362256" cy="2177752"/>
          </a:xfrm>
        </p:spPr>
        <p:txBody>
          <a:bodyPr rtlCol="0"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«Ознакомление детей дошкольного возраста с историей родного края через нетрадиционные формы работы»</a:t>
            </a:r>
            <a:r>
              <a:rPr lang="ru-RU" sz="3200" b="1" dirty="0">
                <a:solidFill>
                  <a:srgbClr val="0070C0"/>
                </a:solidFill>
                <a:latin typeface="a_AlternaBrk" panose="020B0706020207050204" pitchFamily="34" charset="-52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_AlternaBrk" panose="020B0706020207050204" pitchFamily="34" charset="-52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Выступление воспитателя</a:t>
            </a:r>
            <a:b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Трофимук </a:t>
            </a:r>
            <a:r>
              <a:rPr lang="ru-RU" sz="3200" b="1" dirty="0" err="1" smtClean="0">
                <a:solidFill>
                  <a:srgbClr val="0070C0"/>
                </a:solidFill>
                <a:latin typeface="a_AlternaBrk" panose="020B0706020207050204" pitchFamily="34" charset="-52"/>
              </a:rPr>
              <a:t>Л.И</a:t>
            </a: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.</a:t>
            </a:r>
            <a:r>
              <a:rPr lang="ru-RU" sz="4800" b="1" dirty="0">
                <a:solidFill>
                  <a:schemeClr val="tx1"/>
                </a:solidFill>
                <a:latin typeface="a_AlternaBrk" panose="020B0706020207050204" pitchFamily="34" charset="-52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a_AlternaBrk" panose="020B0706020207050204" pitchFamily="34" charset="-52"/>
              </a:rPr>
            </a:b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2420888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64422"/>
            <a:ext cx="374441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34">
        <p:fade/>
      </p:transition>
    </mc:Choice>
    <mc:Fallback xmlns="">
      <p:transition spd="med" advTm="2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84" y="1332012"/>
            <a:ext cx="9362256" cy="2177752"/>
          </a:xfrm>
        </p:spPr>
        <p:txBody>
          <a:bodyPr rtlCol="0"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_AlternaBrk" panose="020B0706020207050204" pitchFamily="34" charset="-52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_AlternaBrk" panose="020B0706020207050204" pitchFamily="34" charset="-52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Выступление воспитателя</a:t>
            </a:r>
            <a:b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Смеловой </a:t>
            </a:r>
            <a:r>
              <a:rPr lang="ru-RU" sz="3200" b="1" dirty="0" err="1" smtClean="0">
                <a:solidFill>
                  <a:srgbClr val="0070C0"/>
                </a:solidFill>
                <a:latin typeface="a_AlternaBrk" panose="020B0706020207050204" pitchFamily="34" charset="-52"/>
              </a:rPr>
              <a:t>Е.В</a:t>
            </a:r>
            <a:r>
              <a:rPr lang="ru-RU" sz="3200" b="1" dirty="0" smtClean="0">
                <a:solidFill>
                  <a:srgbClr val="0070C0"/>
                </a:solidFill>
                <a:latin typeface="a_AlternaBrk" panose="020B0706020207050204" pitchFamily="34" charset="-52"/>
              </a:rPr>
              <a:t>.</a:t>
            </a:r>
            <a:r>
              <a:rPr lang="ru-RU" sz="4800" b="1" dirty="0">
                <a:solidFill>
                  <a:schemeClr val="tx1"/>
                </a:solidFill>
                <a:latin typeface="a_AlternaBrk" panose="020B0706020207050204" pitchFamily="34" charset="-52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a_AlternaBrk" panose="020B0706020207050204" pitchFamily="34" charset="-52"/>
              </a:rPr>
            </a:b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2420888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7408" y="339790"/>
            <a:ext cx="8472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_AlternaBrk" panose="020B0706020207050204" pitchFamily="34" charset="-52"/>
                <a:ea typeface="Times New Roman" panose="02020603050405020304" pitchFamily="18" charset="0"/>
              </a:rPr>
              <a:t>Патриотическое воспитание дошкольников через </a:t>
            </a:r>
            <a:r>
              <a:rPr lang="ru-RU" sz="3600" b="1" dirty="0" err="1">
                <a:solidFill>
                  <a:srgbClr val="0070C0"/>
                </a:solidFill>
                <a:latin typeface="a_AlternaBrk" panose="020B0706020207050204" pitchFamily="34" charset="-52"/>
                <a:ea typeface="Times New Roman" panose="02020603050405020304" pitchFamily="18" charset="0"/>
              </a:rPr>
              <a:t>ОО</a:t>
            </a:r>
            <a:r>
              <a:rPr lang="ru-RU" sz="3600" b="1" dirty="0">
                <a:solidFill>
                  <a:srgbClr val="0070C0"/>
                </a:solidFill>
                <a:latin typeface="a_AlternaBrk" panose="020B0706020207050204" pitchFamily="34" charset="-52"/>
                <a:ea typeface="Times New Roman" panose="02020603050405020304" pitchFamily="18" charset="0"/>
              </a:rPr>
              <a:t> «Социально-коммуникативное развитие»</a:t>
            </a:r>
            <a:endParaRPr lang="ru-RU" sz="3600" b="1" dirty="0">
              <a:solidFill>
                <a:srgbClr val="0070C0"/>
              </a:solidFill>
              <a:latin typeface="a_AlternaBrk" panose="020B0706020207050204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2" y="2230998"/>
            <a:ext cx="4741478" cy="22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34">
        <p:fade/>
      </p:transition>
    </mc:Choice>
    <mc:Fallback xmlns="">
      <p:transition spd="med" advTm="2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376" y="3140968"/>
            <a:ext cx="9362256" cy="2177752"/>
          </a:xfrm>
        </p:spPr>
        <p:txBody>
          <a:bodyPr rtlCol="0">
            <a:noAutofit/>
          </a:bodyPr>
          <a:lstStyle/>
          <a:p>
            <a:pPr algn="ctr"/>
            <a:r>
              <a:rPr lang="ru-RU" sz="2800" dirty="0">
                <a:latin typeface="a_AlgeriusBlw" panose="04040705040A02020702" pitchFamily="82" charset="-52"/>
              </a:rPr>
              <a:t>Реализуется патриотическое воспитание через такие формы как:</a:t>
            </a:r>
            <a:br>
              <a:rPr lang="ru-RU" sz="2800" dirty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>- создание развивающей среды по </a:t>
            </a:r>
            <a:r>
              <a:rPr lang="ru-RU" sz="2800" dirty="0" err="1">
                <a:latin typeface="a_AlgeriusBlw" panose="04040705040A02020702" pitchFamily="82" charset="-52"/>
              </a:rPr>
              <a:t>гражданско</a:t>
            </a:r>
            <a:r>
              <a:rPr lang="ru-RU" sz="2800" dirty="0">
                <a:latin typeface="a_AlgeriusBlw" panose="04040705040A02020702" pitchFamily="82" charset="-52"/>
              </a:rPr>
              <a:t>–патриотическому воспитанию</a:t>
            </a:r>
            <a:r>
              <a:rPr lang="ru-RU" sz="2800" dirty="0" smtClean="0">
                <a:latin typeface="a_AlgeriusBlw" panose="04040705040A02020702" pitchFamily="82" charset="-52"/>
              </a:rPr>
              <a:t>;</a:t>
            </a:r>
            <a:br>
              <a:rPr lang="ru-RU" sz="2800" dirty="0" smtClean="0">
                <a:latin typeface="a_AlgeriusBlw" panose="04040705040A02020702" pitchFamily="82" charset="-52"/>
              </a:rPr>
            </a:br>
            <a:r>
              <a:rPr lang="ru-RU" sz="2800" dirty="0" smtClean="0">
                <a:latin typeface="a_AlgeriusBlw" panose="04040705040A02020702" pitchFamily="82" charset="-52"/>
              </a:rPr>
              <a:t> </a:t>
            </a:r>
            <a:r>
              <a:rPr lang="ru-RU" sz="2800" dirty="0">
                <a:latin typeface="a_AlgeriusBlw" panose="04040705040A02020702" pitchFamily="82" charset="-52"/>
              </a:rPr>
              <a:t/>
            </a:r>
            <a:br>
              <a:rPr lang="ru-RU" sz="2800" dirty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>- тематические занятия</a:t>
            </a:r>
            <a:r>
              <a:rPr lang="ru-RU" sz="2800" dirty="0" smtClean="0">
                <a:latin typeface="a_AlgeriusBlw" panose="04040705040A02020702" pitchFamily="82" charset="-52"/>
              </a:rPr>
              <a:t>;</a:t>
            </a:r>
            <a:br>
              <a:rPr lang="ru-RU" sz="2800" dirty="0" smtClean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/>
            </a:r>
            <a:br>
              <a:rPr lang="ru-RU" sz="2800" dirty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>-взаимодействие с родителями</a:t>
            </a:r>
            <a:r>
              <a:rPr lang="ru-RU" sz="2800" dirty="0" smtClean="0">
                <a:latin typeface="a_AlgeriusBlw" panose="04040705040A02020702" pitchFamily="82" charset="-52"/>
              </a:rPr>
              <a:t>;</a:t>
            </a:r>
            <a:br>
              <a:rPr lang="ru-RU" sz="2800" dirty="0" smtClean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/>
            </a:r>
            <a:br>
              <a:rPr lang="ru-RU" sz="2800" dirty="0">
                <a:latin typeface="a_AlgeriusBlw" panose="04040705040A02020702" pitchFamily="82" charset="-52"/>
              </a:rPr>
            </a:br>
            <a:r>
              <a:rPr lang="ru-RU" sz="2800" dirty="0">
                <a:latin typeface="a_AlgeriusBlw" panose="04040705040A02020702" pitchFamily="82" charset="-52"/>
              </a:rPr>
              <a:t>-взаимодействие с социумом (экскурсии).</a:t>
            </a:r>
            <a:r>
              <a:rPr lang="ru-RU" sz="4800" dirty="0">
                <a:latin typeface="a_AlgeriusBlw" panose="04040705040A02020702" pitchFamily="82" charset="-52"/>
              </a:rPr>
              <a:t/>
            </a:r>
            <a:br>
              <a:rPr lang="ru-RU" sz="4800" dirty="0">
                <a:latin typeface="a_AlgeriusBlw" panose="04040705040A02020702" pitchFamily="82" charset="-52"/>
              </a:rPr>
            </a:br>
            <a:endParaRPr lang="ru-RU" sz="4800" b="1" dirty="0">
              <a:solidFill>
                <a:schemeClr val="accent3"/>
              </a:solidFill>
              <a:latin typeface="a_AlgeriusBlw" panose="04040705040A02020702" pitchFamily="8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2420888"/>
            <a:ext cx="7086600" cy="3168352"/>
          </a:xfrm>
        </p:spPr>
        <p:txBody>
          <a:bodyPr rtlCol="0">
            <a:normAutofit/>
          </a:bodyPr>
          <a:lstStyle/>
          <a:p>
            <a:pPr rtl="0"/>
            <a:endParaRPr lang="ru-RU" sz="3200" b="1" dirty="0" smtClean="0">
              <a:solidFill>
                <a:schemeClr val="tx2"/>
              </a:solidFill>
            </a:endParaRPr>
          </a:p>
          <a:p>
            <a:pPr rtl="0"/>
            <a:r>
              <a:rPr lang="ru-RU" sz="3200" b="1" dirty="0" smtClean="0">
                <a:solidFill>
                  <a:schemeClr val="tx2"/>
                </a:solidFill>
              </a:rPr>
              <a:t>               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20">
        <p:fade/>
      </p:transition>
    </mc:Choice>
    <mc:Fallback xmlns="">
      <p:transition spd="med" advTm="32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Другая 3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0070C0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a4f35948-e619-41b3-aa29-22878b09cfd2"/>
    <ds:schemaRef ds:uri="http://schemas.microsoft.com/office/2006/documentManagement/types"/>
    <ds:schemaRef ds:uri="40262f94-9f35-4ac3-9a90-690165a166b7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1787</TotalTime>
  <Words>397</Words>
  <Application>Microsoft Office PowerPoint</Application>
  <PresentationFormat>Широкоэкранный</PresentationFormat>
  <Paragraphs>66</Paragraphs>
  <Slides>14</Slides>
  <Notes>14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a_AlgeriusBlw</vt:lpstr>
      <vt:lpstr>a_AlternaBrk</vt:lpstr>
      <vt:lpstr>Arial</vt:lpstr>
      <vt:lpstr>Calibri</vt:lpstr>
      <vt:lpstr>Impact</vt:lpstr>
      <vt:lpstr>Times New Roman</vt:lpstr>
      <vt:lpstr>Главное мероприятие</vt:lpstr>
      <vt:lpstr>«Патриотическое воспитание дошкольников путем их приобщения к историческим и культурным ценностям края»</vt:lpstr>
      <vt:lpstr>    </vt:lpstr>
      <vt:lpstr>Система работы по патриотическому воспитанию включает три основных направления:   экологическое                                          историко-краеведческое   культурное  </vt:lpstr>
      <vt:lpstr>    </vt:lpstr>
      <vt:lpstr>    </vt:lpstr>
      <vt:lpstr>Историко-краеведческое.  У каждого человека есть своя малая Родина. Она неповторима, у неё своё историческое прошлое, традиции. И наша задача знакомить детей с историей города Мытищи, достопримечательностями, памятниками, великими людьми, окружающей действительностью… Невозможно их полюбить, оберегать, не зная их судьбы, исторического прошлого. Кроме своей малой Родины дети должны знать о своем государстве (Россию: герб, гимн, флаг, национальности, столицу страны, разные города) </vt:lpstr>
      <vt:lpstr>«Ознакомление детей дошкольного возраста с историей родного края через нетрадиционные формы работы» Выступление воспитателя Трофимук Л.И. </vt:lpstr>
      <vt:lpstr> Выступление воспитателя Смеловой Е.В. </vt:lpstr>
      <vt:lpstr>Реализуется патриотическое воспитание через такие формы как: - создание развивающей среды по гражданско–патриотическому воспитанию;   - тематические занятия;  -взаимодействие с родителями;  -взаимодействие с социумом (экскурсии).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«Хорошо                  МБДОУ №37        у нас                           в саду!»       «Щелкунчик»</dc:title>
  <dc:creator>User</dc:creator>
  <cp:keywords/>
  <cp:lastModifiedBy>User</cp:lastModifiedBy>
  <cp:revision>64</cp:revision>
  <cp:lastPrinted>2020-02-27T13:54:11Z</cp:lastPrinted>
  <dcterms:created xsi:type="dcterms:W3CDTF">2019-10-02T08:16:36Z</dcterms:created>
  <dcterms:modified xsi:type="dcterms:W3CDTF">2020-02-27T14:11:25Z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