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3"/>
  </p:notesMasterIdLst>
  <p:sldIdLst>
    <p:sldId id="269" r:id="rId2"/>
    <p:sldId id="270" r:id="rId3"/>
    <p:sldId id="285" r:id="rId4"/>
    <p:sldId id="282" r:id="rId5"/>
    <p:sldId id="283" r:id="rId6"/>
    <p:sldId id="286" r:id="rId7"/>
    <p:sldId id="278" r:id="rId8"/>
    <p:sldId id="284" r:id="rId9"/>
    <p:sldId id="264" r:id="rId10"/>
    <p:sldId id="280" r:id="rId11"/>
    <p:sldId id="28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008080"/>
    <a:srgbClr val="00CC99"/>
    <a:srgbClr val="00FFFF"/>
    <a:srgbClr val="00FF99"/>
    <a:srgbClr val="E4FF97"/>
    <a:srgbClr val="4D6800"/>
    <a:srgbClr val="537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67" autoAdjust="0"/>
    <p:restoredTop sz="94619" autoAdjust="0"/>
  </p:normalViewPr>
  <p:slideViewPr>
    <p:cSldViewPr>
      <p:cViewPr varScale="1">
        <p:scale>
          <a:sx n="109" d="100"/>
          <a:sy n="109" d="100"/>
        </p:scale>
        <p:origin x="168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6C2BF-1033-4027-9F3A-8CAF591968C9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B0523-4121-4B06-B8EB-E03538144A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B0523-4121-4B06-B8EB-E03538144AB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FCA7CD1D-DB9B-4226-8EF8-410F23CD73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BD52E-A7F7-4C03-909A-D8F6ADC467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F2DFE9-3C5F-431F-A9A3-28D56D652F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DE790-6457-4C07-AB64-2B0C2953BA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98A781E5-CC55-4571-90BA-41605E587E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FDB189C0-70CC-454D-A1BE-337766D6D7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B1CA2-FF56-44BB-8544-E81EFE116A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0B2F6-002A-4D24-ACC9-152FBBFD2E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  <p:transition spd="med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A1482C78-78F6-4C6E-82CA-857DBB83E25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EF56AB-7B90-4FE3-94B9-6139EA6A13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C8925565-0C86-49A4-BE1D-5FE519C01F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C3DDACB-AAF0-4498-AEED-F87BFF84AC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7FBCA98-A5E0-4AFF-872F-D83854AB4C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spd="med">
    <p:wheel spokes="2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593021" y="334962"/>
            <a:ext cx="795795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Муниципальное дошкольное образовательное учреждение </a:t>
            </a:r>
          </a:p>
          <a:p>
            <a:pPr algn="ctr"/>
            <a:r>
              <a:rPr lang="ru-RU" sz="2000" dirty="0"/>
              <a:t>№37 «Щелкунчик»</a:t>
            </a:r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8417" y="889843"/>
            <a:ext cx="882047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0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0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0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0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0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20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Тема: Развитие речи с применением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Лего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- технологий.</a:t>
            </a:r>
          </a:p>
          <a:p>
            <a:pPr>
              <a:defRPr/>
            </a:pPr>
            <a:endParaRPr lang="ru-RU" sz="20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Презентация по теме: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Лего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конструктор в сказке «Теремок»</a:t>
            </a:r>
            <a:endParaRPr lang="ru-RU" sz="16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16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r"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Подготовила воспитатель: </a:t>
            </a:r>
          </a:p>
          <a:p>
            <a:pPr algn="r"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Баранова Анастасия Вадимовна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defRPr/>
            </a:pPr>
            <a:endParaRPr lang="ru-RU" sz="2000" b="1" dirty="0">
              <a:solidFill>
                <a:srgbClr val="4D68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2000" b="1" dirty="0">
              <a:solidFill>
                <a:srgbClr val="4D6800"/>
              </a:solidFill>
              <a:latin typeface="+mj-lt"/>
            </a:endParaRPr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3203575" y="5876925"/>
            <a:ext cx="23764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г. Мытищи</a:t>
            </a:r>
          </a:p>
          <a:p>
            <a:pPr algn="ctr"/>
            <a:r>
              <a:rPr lang="ru-RU" dirty="0"/>
              <a:t>2019</a:t>
            </a:r>
          </a:p>
        </p:txBody>
      </p:sp>
    </p:spTree>
  </p:cSld>
  <p:clrMapOvr>
    <a:masterClrMapping/>
  </p:clrMapOvr>
  <p:transition spd="med">
    <p:wheel spokes="2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6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72008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деятельности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у ребенка развита крупная и мелкая моторика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ребенок проявляет любознательность; способен к принятию собственных решений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способен выбирать себе род занятий, участников по совместной деятельности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ребенок обладает установкой положительного отношения к миру, активно взаимодействует со сверстниками и взрослыми, участвует в совместных играх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ребенок обладает развитым воображением, которое реализуется в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Лего</a:t>
            </a:r>
            <a:r>
              <a:rPr lang="ru-RU" dirty="0">
                <a:latin typeface="Arial" pitchFamily="34" charset="0"/>
                <a:cs typeface="Arial" pitchFamily="34" charset="0"/>
              </a:rPr>
              <a:t>- конструировании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владеет разными формами и видами игры, различает условную и реальную ситуации.</a:t>
            </a:r>
          </a:p>
          <a:p>
            <a:pPr>
              <a:buFontTx/>
              <a:buNone/>
              <a:defRPr/>
            </a:pPr>
            <a:endParaRPr lang="ru-RU" sz="2000" dirty="0">
              <a:latin typeface="+mj-lt"/>
            </a:endParaRPr>
          </a:p>
        </p:txBody>
      </p:sp>
    </p:spTree>
  </p:cSld>
  <p:clrMapOvr>
    <a:masterClrMapping/>
  </p:clrMapOvr>
  <p:transition spd="med">
    <p:wheel spokes="2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187624" y="764704"/>
            <a:ext cx="6264696" cy="518457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Спасибо за внимание</a:t>
            </a:r>
          </a:p>
        </p:txBody>
      </p:sp>
      <p:sp>
        <p:nvSpPr>
          <p:cNvPr id="4" name="Солнце 3"/>
          <p:cNvSpPr/>
          <p:nvPr/>
        </p:nvSpPr>
        <p:spPr>
          <a:xfrm>
            <a:off x="3923928" y="0"/>
            <a:ext cx="864096" cy="792088"/>
          </a:xfrm>
          <a:prstGeom prst="sun">
            <a:avLst>
              <a:gd name="adj" fmla="val 31453"/>
            </a:avLst>
          </a:prstGeom>
          <a:solidFill>
            <a:srgbClr val="FFFF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43108E-6 C 0.21024 4.43108E-6 0.38212 0.19172 0.38212 0.42969 C 0.38212 0.6679 0.21024 0.86147 1.11111E-6 0.86147 C -0.21146 0.86147 -0.38177 0.6679 -0.38177 0.42969 C -0.38177 0.19172 -0.21146 4.43108E-6 1.11111E-6 4.43108E-6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ori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88640"/>
            <a:ext cx="2286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74" name="Заголовок 6"/>
          <p:cNvSpPr>
            <a:spLocks noGrp="1"/>
          </p:cNvSpPr>
          <p:nvPr>
            <p:ph type="title"/>
          </p:nvPr>
        </p:nvSpPr>
        <p:spPr>
          <a:xfrm>
            <a:off x="2843808" y="260648"/>
            <a:ext cx="5829300" cy="2448272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Доброе неразрывно связано с красотой, и любование ею – это лишь первый росток доброго чувства, которое надо развивать, превращая в активное стремление к деятельности.                          В.А. Сухомлинский.</a:t>
            </a:r>
          </a:p>
        </p:txBody>
      </p:sp>
      <p:sp>
        <p:nvSpPr>
          <p:cNvPr id="3075" name="Содержимое 8"/>
          <p:cNvSpPr>
            <a:spLocks noGrp="1"/>
          </p:cNvSpPr>
          <p:nvPr>
            <p:ph sz="quarter" idx="1"/>
          </p:nvPr>
        </p:nvSpPr>
        <p:spPr>
          <a:xfrm>
            <a:off x="428625" y="3286125"/>
            <a:ext cx="8258175" cy="2840038"/>
          </a:xfrm>
        </p:spPr>
        <p:txBody>
          <a:bodyPr>
            <a:normAutofit lnSpcReduction="10000"/>
          </a:bodyPr>
          <a:lstStyle/>
          <a:p>
            <a:pPr algn="ctr">
              <a:buFontTx/>
              <a:buNone/>
            </a:pPr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Сказка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– это удивительное по силе психологического воздействия, средство работы с внутренним миром ребенка, мощный инструмент развития. 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836612"/>
          </a:xfrm>
        </p:spPr>
        <p:txBody>
          <a:bodyPr anchor="ctr" anchorCtr="1">
            <a:normAutofit fontScale="90000"/>
          </a:bodyPr>
          <a:lstStyle/>
          <a:p>
            <a:pPr eaLnBrk="1" hangingPunct="1"/>
            <a:r>
              <a:rPr lang="ru-RU" altLang="zh-CN" sz="4000" dirty="0"/>
              <a:t> </a:t>
            </a:r>
            <a:br>
              <a:rPr lang="ru-RU" altLang="zh-CN" sz="4000" dirty="0"/>
            </a:br>
            <a:r>
              <a:rPr lang="ru-RU" altLang="zh-CN" sz="39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Подготовка к театрализованной деятельности</a:t>
            </a:r>
            <a:br>
              <a:rPr lang="ru-RU" altLang="zh-CN" sz="4000" dirty="0">
                <a:solidFill>
                  <a:srgbClr val="008000"/>
                </a:solidFill>
              </a:rPr>
            </a:br>
            <a:r>
              <a:rPr lang="ru-RU" altLang="zh-CN" sz="4000" dirty="0"/>
              <a:t>         </a:t>
            </a:r>
            <a:endParaRPr lang="ru-RU" sz="2800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981075"/>
            <a:ext cx="8229600" cy="5257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zh-CN" sz="1200" dirty="0"/>
              <a:t>     </a:t>
            </a:r>
            <a:endParaRPr lang="ru-RU" altLang="zh-CN" sz="1200" b="1" dirty="0"/>
          </a:p>
          <a:p>
            <a:pPr eaLnBrk="1" hangingPunct="1">
              <a:buFont typeface="Wingdings" pitchFamily="2" charset="2"/>
              <a:buChar char="v"/>
            </a:pPr>
            <a:endParaRPr lang="ru-RU" altLang="zh-CN" dirty="0"/>
          </a:p>
          <a:p>
            <a:pPr eaLnBrk="1" hangingPunct="1">
              <a:buFont typeface="Wingdings" pitchFamily="2" charset="2"/>
              <a:buChar char="v"/>
            </a:pPr>
            <a:r>
              <a:rPr lang="ru-RU" altLang="zh-CN" dirty="0"/>
              <a:t> </a:t>
            </a:r>
            <a:r>
              <a:rPr lang="ru-RU" altLang="zh-CN" sz="2600" dirty="0">
                <a:latin typeface="Arial" pitchFamily="34" charset="0"/>
                <a:cs typeface="Arial" pitchFamily="34" charset="0"/>
              </a:rPr>
              <a:t>Выразительное чтение произведения </a:t>
            </a:r>
          </a:p>
          <a:p>
            <a:pPr marL="342900" indent="-342900" eaLnBrk="1" hangingPunct="1">
              <a:buFont typeface="Wingdings" pitchFamily="2" charset="2"/>
              <a:buChar char="v"/>
            </a:pPr>
            <a:r>
              <a:rPr lang="ru-RU" altLang="zh-CN" sz="2600" dirty="0">
                <a:latin typeface="Arial" pitchFamily="34" charset="0"/>
                <a:cs typeface="Arial" pitchFamily="34" charset="0"/>
              </a:rPr>
              <a:t>Беседа о прочитанном</a:t>
            </a:r>
          </a:p>
          <a:p>
            <a:pPr marL="342900" indent="-342900" eaLnBrk="1" hangingPunct="1">
              <a:buFont typeface="Wingdings" pitchFamily="2" charset="2"/>
              <a:buChar char="v"/>
            </a:pPr>
            <a:r>
              <a:rPr lang="ru-RU" altLang="zh-CN" sz="2600" dirty="0">
                <a:latin typeface="Arial" pitchFamily="34" charset="0"/>
                <a:cs typeface="Arial" pitchFamily="34" charset="0"/>
              </a:rPr>
              <a:t> Просмотр иллюстраций в детских книгах или просто картинок</a:t>
            </a:r>
          </a:p>
          <a:p>
            <a:pPr marL="342900" indent="-342900" eaLnBrk="1" hangingPunct="1">
              <a:buFont typeface="Wingdings" pitchFamily="2" charset="2"/>
              <a:buChar char="v"/>
            </a:pPr>
            <a:r>
              <a:rPr lang="ru-RU" altLang="zh-CN" sz="2600" dirty="0">
                <a:latin typeface="Arial" pitchFamily="34" charset="0"/>
                <a:cs typeface="Arial" pitchFamily="34" charset="0"/>
              </a:rPr>
              <a:t>Обучение  детей передавать настроение и характер героев мимикой и </a:t>
            </a:r>
          </a:p>
          <a:p>
            <a:pPr marL="342900" indent="-342900" eaLnBrk="1" hangingPunct="1">
              <a:buFont typeface="Wingdings" pitchFamily="2" charset="2"/>
              <a:buChar char="v"/>
            </a:pPr>
            <a:r>
              <a:rPr lang="ru-RU" altLang="zh-CN" sz="2600" dirty="0">
                <a:latin typeface="Arial" pitchFamily="34" charset="0"/>
                <a:cs typeface="Arial" pitchFamily="34" charset="0"/>
              </a:rPr>
              <a:t>движениями</a:t>
            </a:r>
          </a:p>
          <a:p>
            <a:pPr marL="342900" indent="-342900" eaLnBrk="1" hangingPunct="1">
              <a:buFont typeface="Wingdings" pitchFamily="2" charset="2"/>
              <a:buChar char="v"/>
            </a:pPr>
            <a:r>
              <a:rPr lang="ru-RU" altLang="zh-CN" sz="2600" dirty="0">
                <a:latin typeface="Arial" pitchFamily="34" charset="0"/>
                <a:cs typeface="Arial" pitchFamily="34" charset="0"/>
              </a:rPr>
              <a:t>Проговаривание  отдельных фрагментов сказки.</a:t>
            </a:r>
          </a:p>
          <a:p>
            <a:pPr marL="342900" indent="-342900" eaLnBrk="1" hangingPunct="1">
              <a:buFont typeface="Wingdings" pitchFamily="2" charset="2"/>
              <a:buChar char="v"/>
            </a:pPr>
            <a:r>
              <a:rPr lang="ru-RU" altLang="zh-CN" sz="2600" dirty="0">
                <a:latin typeface="Arial" pitchFamily="34" charset="0"/>
                <a:cs typeface="Arial" pitchFamily="34" charset="0"/>
              </a:rPr>
              <a:t>Театрализация сказки</a:t>
            </a:r>
          </a:p>
          <a:p>
            <a:pPr marL="342900" indent="-342900" eaLnBrk="1" hangingPunct="1">
              <a:buFont typeface="Wingdings" pitchFamily="2" charset="2"/>
              <a:buChar char="v"/>
            </a:pPr>
            <a:r>
              <a:rPr lang="ru-RU" altLang="zh-CN" sz="2600" dirty="0">
                <a:latin typeface="Arial" pitchFamily="34" charset="0"/>
                <a:cs typeface="Arial" pitchFamily="34" charset="0"/>
              </a:rPr>
              <a:t>Изготовление билетов и афиш. </a:t>
            </a:r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2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3284984"/>
            <a:ext cx="6291288" cy="3573016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y" algn="ctr"/>
          </a:blip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 anchor="ctr" anchorCtr="1">
            <a:normAutofit/>
          </a:bodyPr>
          <a:lstStyle/>
          <a:p>
            <a:r>
              <a:rPr lang="ru-RU" sz="36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Мини-технология «</a:t>
            </a:r>
            <a:r>
              <a:rPr lang="ru-RU" sz="3600" b="1" dirty="0" err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Лего-сказка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  <a:br>
              <a:rPr lang="ru-RU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196752"/>
            <a:ext cx="7920880" cy="2952328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Одна из мини-технологий развития ребенка «</a:t>
            </a:r>
            <a:r>
              <a:rPr lang="ru-RU" sz="2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Лего</a:t>
            </a:r>
            <a:r>
              <a:rPr lang="ru-RU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сказка» начинается именно на этапе конструирования.</a:t>
            </a:r>
          </a:p>
          <a:p>
            <a:pPr>
              <a:buFont typeface="Wingdings" pitchFamily="2" charset="2"/>
              <a:buChar char="v"/>
            </a:pPr>
            <a:r>
              <a:rPr lang="ru-RU" sz="2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Лего</a:t>
            </a:r>
            <a:r>
              <a:rPr lang="ru-RU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сказка направлена на создание детьми моделей героев сказок и построек для развития сказочных сюжетов с дальнейшим использованием их в игре.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heel spokes="2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29600" cy="994122"/>
          </a:xfrm>
          <a:blipFill dpi="0" rotWithShape="1">
            <a:blip r:embed="rId2" cstate="print"/>
            <a:srcRect/>
            <a:tile tx="0" ty="0" sx="100000" sy="100000" flip="y" algn="ctr"/>
          </a:blipFill>
        </p:spPr>
        <p:txBody>
          <a:bodyPr anchor="ctr" anchorCtr="1"/>
          <a:lstStyle/>
          <a:p>
            <a:pPr eaLnBrk="1" hangingPunct="1"/>
            <a:r>
              <a:rPr lang="ru-RU" sz="4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Теремок</a:t>
            </a:r>
          </a:p>
        </p:txBody>
      </p:sp>
      <p:pic>
        <p:nvPicPr>
          <p:cNvPr id="11" name="Содержимое 10" descr="IMG_7409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019174" y="1600200"/>
            <a:ext cx="2914651" cy="2185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Содержимое 11" descr="IMG_7415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5210174" y="1600200"/>
            <a:ext cx="2914651" cy="2185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Содержимое 15" descr="IMG_7451.JPG"/>
          <p:cNvPicPr>
            <a:picLocks noGrp="1" noChangeAspect="1"/>
          </p:cNvPicPr>
          <p:nvPr>
            <p:ph sz="quarter" idx="3"/>
          </p:nvPr>
        </p:nvPicPr>
        <p:blipFill>
          <a:blip r:embed="rId5" cstate="print"/>
          <a:stretch>
            <a:fillRect/>
          </a:stretch>
        </p:blipFill>
        <p:spPr>
          <a:xfrm>
            <a:off x="1018116" y="3938588"/>
            <a:ext cx="2916767" cy="2187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Содержимое 16" descr="IMG_7462.JPG"/>
          <p:cNvPicPr>
            <a:picLocks noGrp="1" noChangeAspect="1"/>
          </p:cNvPicPr>
          <p:nvPr>
            <p:ph sz="quarter" idx="4"/>
          </p:nvPr>
        </p:nvPicPr>
        <p:blipFill>
          <a:blip r:embed="rId6" cstate="print"/>
          <a:stretch>
            <a:fillRect/>
          </a:stretch>
        </p:blipFill>
        <p:spPr>
          <a:xfrm>
            <a:off x="5209116" y="3938588"/>
            <a:ext cx="2916767" cy="2187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2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4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476672"/>
            <a:ext cx="6477621" cy="582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 anchor="ctr" anchorCtr="1">
            <a:noAutofit/>
          </a:bodyPr>
          <a:lstStyle/>
          <a:p>
            <a:r>
              <a:rPr lang="ru-RU" sz="35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Особенности работы со сказкой: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29600" cy="5376069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Создание эмоционального фона;</a:t>
            </a:r>
          </a:p>
          <a:p>
            <a:pPr>
              <a:buNone/>
            </a:pP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    Цель: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создание комфорта и заинтересованности.</a:t>
            </a:r>
          </a:p>
          <a:p>
            <a:pPr>
              <a:buFont typeface="Wingdings" pitchFamily="2" charset="2"/>
              <a:buChar char="v"/>
            </a:pP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Эмоциональное рассказывание сказки и беседа по содержанию;</a:t>
            </a:r>
          </a:p>
          <a:p>
            <a:pPr>
              <a:buNone/>
            </a:pP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    Цель: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формирование интереса, эмоционального</a:t>
            </a:r>
          </a:p>
          <a:p>
            <a:pPr>
              <a:buNone/>
            </a:pPr>
            <a:r>
              <a:rPr lang="ru-RU" sz="2500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           вовлечения в ситуацию.</a:t>
            </a:r>
          </a:p>
          <a:p>
            <a:pPr>
              <a:buFont typeface="Wingdings" pitchFamily="2" charset="2"/>
              <a:buChar char="v"/>
            </a:pP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Игровые действия по сказке;</a:t>
            </a:r>
          </a:p>
          <a:p>
            <a:pPr>
              <a:buNone/>
            </a:pP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    Цель: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развитие творческой активности, умение</a:t>
            </a:r>
          </a:p>
          <a:p>
            <a:pPr>
              <a:buNone/>
            </a:pPr>
            <a:r>
              <a:rPr lang="ru-RU" sz="2500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           взаимодействовать с окружающими.</a:t>
            </a:r>
          </a:p>
          <a:p>
            <a:pPr>
              <a:buFont typeface="Wingdings" pitchFamily="2" charset="2"/>
              <a:buChar char="v"/>
            </a:pP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Свободная игровая, продуктивная деятельность;</a:t>
            </a:r>
          </a:p>
          <a:p>
            <a:pPr>
              <a:buFontTx/>
              <a:buNone/>
            </a:pP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    Цель: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использование полученных знаний в различных</a:t>
            </a:r>
          </a:p>
          <a:p>
            <a:pPr>
              <a:buFontTx/>
              <a:buNone/>
            </a:pPr>
            <a:r>
              <a:rPr lang="ru-RU" sz="2500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           видах деятельности.</a:t>
            </a:r>
          </a:p>
        </p:txBody>
      </p:sp>
    </p:spTree>
  </p:cSld>
  <p:clrMapOvr>
    <a:masterClrMapping/>
  </p:clrMapOvr>
  <p:transition spd="med">
    <p:wheel spokes="2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Просмотр и прослушивание сказки</a:t>
            </a:r>
          </a:p>
        </p:txBody>
      </p:sp>
      <p:pic>
        <p:nvPicPr>
          <p:cNvPr id="13" name="Содержимое 12" descr="IMG_757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412776"/>
            <a:ext cx="2914651" cy="2185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Содержимое 13" descr="IMG_7578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220072" y="1412776"/>
            <a:ext cx="2914651" cy="2185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Содержимое 14" descr="IMG_7540.JPG"/>
          <p:cNvPicPr>
            <a:picLocks noGrp="1" noChangeAspect="1"/>
          </p:cNvPicPr>
          <p:nvPr>
            <p:ph sz="quarter" idx="3"/>
          </p:nvPr>
        </p:nvPicPr>
        <p:blipFill>
          <a:blip r:embed="rId4" cstate="print"/>
          <a:stretch>
            <a:fillRect/>
          </a:stretch>
        </p:blipFill>
        <p:spPr>
          <a:xfrm>
            <a:off x="899592" y="3861048"/>
            <a:ext cx="2916767" cy="2187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Содержимое 15" descr="IMG_7545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5220072" y="3861048"/>
            <a:ext cx="2916767" cy="2187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2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188913"/>
            <a:ext cx="8229600" cy="561975"/>
          </a:xfrm>
          <a:blipFill>
            <a:blip r:embed="rId2" cstate="print"/>
            <a:tile tx="0" ty="0" sx="100000" sy="100000" flip="y" algn="ctr"/>
          </a:blipFill>
        </p:spPr>
        <p:txBody>
          <a:bodyPr anchor="ctr" anchorCtr="1">
            <a:noAutofit/>
          </a:bodyPr>
          <a:lstStyle/>
          <a:p>
            <a:pPr eaLnBrk="1" hangingPunct="1"/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театров</a:t>
            </a:r>
          </a:p>
        </p:txBody>
      </p:sp>
      <p:sp>
        <p:nvSpPr>
          <p:cNvPr id="16387" name="Text Box 16"/>
          <p:cNvSpPr txBox="1">
            <a:spLocks noChangeArrowheads="1"/>
          </p:cNvSpPr>
          <p:nvPr/>
        </p:nvSpPr>
        <p:spPr bwMode="auto">
          <a:xfrm>
            <a:off x="1331913" y="3141663"/>
            <a:ext cx="2024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 «Настольный театр»</a:t>
            </a:r>
          </a:p>
          <a:p>
            <a:r>
              <a:rPr lang="ru-RU" sz="1400"/>
              <a:t>Сказка «Гуси лебеди»</a:t>
            </a:r>
          </a:p>
        </p:txBody>
      </p:sp>
      <p:sp>
        <p:nvSpPr>
          <p:cNvPr id="16388" name="Text Box 17"/>
          <p:cNvSpPr txBox="1">
            <a:spLocks noChangeArrowheads="1"/>
          </p:cNvSpPr>
          <p:nvPr/>
        </p:nvSpPr>
        <p:spPr bwMode="auto">
          <a:xfrm>
            <a:off x="5580063" y="3141663"/>
            <a:ext cx="20034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«Пальчиковый театр»</a:t>
            </a:r>
          </a:p>
        </p:txBody>
      </p:sp>
      <p:sp>
        <p:nvSpPr>
          <p:cNvPr id="16389" name="Text Box 18"/>
          <p:cNvSpPr txBox="1">
            <a:spLocks noChangeArrowheads="1"/>
          </p:cNvSpPr>
          <p:nvPr/>
        </p:nvSpPr>
        <p:spPr bwMode="auto">
          <a:xfrm>
            <a:off x="1258888" y="6021388"/>
            <a:ext cx="2584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/>
              <a:t>«Пальчиковый театр»</a:t>
            </a:r>
          </a:p>
        </p:txBody>
      </p:sp>
      <p:sp>
        <p:nvSpPr>
          <p:cNvPr id="16390" name="Text Box 19"/>
          <p:cNvSpPr txBox="1">
            <a:spLocks noChangeArrowheads="1"/>
          </p:cNvSpPr>
          <p:nvPr/>
        </p:nvSpPr>
        <p:spPr bwMode="auto">
          <a:xfrm>
            <a:off x="5508625" y="6092825"/>
            <a:ext cx="13827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Театр «Кукол»</a:t>
            </a:r>
          </a:p>
        </p:txBody>
      </p:sp>
      <p:pic>
        <p:nvPicPr>
          <p:cNvPr id="16391" name="Picture 11" descr="C:\Documents and Settings\Юзверь\Рабочий стол\детсад\театр\PB170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857250"/>
            <a:ext cx="3143250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92" name="Picture 12" descr="C:\Documents and Settings\Юзверь\Рабочий стол\детсад\театр\PB1801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5" y="857250"/>
            <a:ext cx="3000375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93" name="Picture 13" descr="C:\Documents and Settings\Юзверь\Рабочий стол\детсад\театр\PB1801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88" y="3643313"/>
            <a:ext cx="3143250" cy="2428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94" name="Picture 14" descr="C:\Documents and Settings\Юзверь\Рабочий стол\детсад\театр\PB1801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5" y="3643313"/>
            <a:ext cx="3071813" cy="2414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2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1109</TotalTime>
  <Words>364</Words>
  <Application>Microsoft Macintosh PowerPoint</Application>
  <PresentationFormat>Экран (4:3)</PresentationFormat>
  <Paragraphs>64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Century Schoolbook</vt:lpstr>
      <vt:lpstr>Times New Roman</vt:lpstr>
      <vt:lpstr>Wingdings</vt:lpstr>
      <vt:lpstr>Wingdings 2</vt:lpstr>
      <vt:lpstr>Эркер</vt:lpstr>
      <vt:lpstr>Презентация PowerPoint</vt:lpstr>
      <vt:lpstr>Доброе неразрывно связано с красотой, и любование ею – это лишь первый росток доброго чувства, которое надо развивать, превращая в активное стремление к деятельности.                          В.А. Сухомлинский.</vt:lpstr>
      <vt:lpstr>  Подготовка к театрализованной деятельности          </vt:lpstr>
      <vt:lpstr>Мини-технология «Лего-сказка» </vt:lpstr>
      <vt:lpstr>Теремок</vt:lpstr>
      <vt:lpstr>Презентация PowerPoint</vt:lpstr>
      <vt:lpstr>Особенности работы со сказкой:</vt:lpstr>
      <vt:lpstr>Просмотр и прослушивание сказки</vt:lpstr>
      <vt:lpstr>Виды театров</vt:lpstr>
      <vt:lpstr>Результаты деятельности</vt:lpstr>
      <vt:lpstr>Презентация PowerPoint</vt:lpstr>
    </vt:vector>
  </TitlesOfParts>
  <Company>MoBIL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Анастасия Баранова</cp:lastModifiedBy>
  <cp:revision>84</cp:revision>
  <dcterms:created xsi:type="dcterms:W3CDTF">2011-04-18T11:55:58Z</dcterms:created>
  <dcterms:modified xsi:type="dcterms:W3CDTF">2021-04-21T17:21:37Z</dcterms:modified>
</cp:coreProperties>
</file>