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36CB9-8154-402E-A620-D1623D740C08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A5E59B5-56DF-4599-879F-227980FEA6D8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dirty="0"/>
            <a:t>уборка игрушек</a:t>
          </a:r>
        </a:p>
      </dgm:t>
    </dgm:pt>
    <dgm:pt modelId="{5A6EC777-5A34-4BD4-9776-A6F41ACF8CD3}" type="sibTrans" cxnId="{63856AD0-2EBA-46BA-80A0-D5694CEE37C8}">
      <dgm:prSet/>
      <dgm:spPr/>
      <dgm:t>
        <a:bodyPr/>
        <a:lstStyle/>
        <a:p>
          <a:endParaRPr lang="ru-RU"/>
        </a:p>
      </dgm:t>
    </dgm:pt>
    <dgm:pt modelId="{5F988441-F706-4112-A8A8-74998E905CB4}" type="parTrans" cxnId="{63856AD0-2EBA-46BA-80A0-D5694CEE37C8}">
      <dgm:prSet/>
      <dgm:spPr/>
      <dgm:t>
        <a:bodyPr/>
        <a:lstStyle/>
        <a:p>
          <a:endParaRPr lang="ru-RU"/>
        </a:p>
      </dgm:t>
    </dgm:pt>
    <dgm:pt modelId="{A15B8EE7-8B66-4BDA-BE45-F268EC305699}">
      <dgm:prSet/>
      <dgm:spPr/>
      <dgm:t>
        <a:bodyPr/>
        <a:lstStyle/>
        <a:p>
          <a:r>
            <a:rPr lang="ru-RU" dirty="0"/>
            <a:t>уборка постели</a:t>
          </a:r>
        </a:p>
      </dgm:t>
    </dgm:pt>
    <dgm:pt modelId="{6CCCFF94-727D-4B81-8608-B73A23178AC7}" type="parTrans" cxnId="{1DEF64F5-21E3-4FE6-8DD4-A91F57F196DC}">
      <dgm:prSet/>
      <dgm:spPr/>
      <dgm:t>
        <a:bodyPr/>
        <a:lstStyle/>
        <a:p>
          <a:endParaRPr lang="ru-RU"/>
        </a:p>
      </dgm:t>
    </dgm:pt>
    <dgm:pt modelId="{602BC494-BDE5-42B8-B0DC-451A9566A1D8}" type="sibTrans" cxnId="{1DEF64F5-21E3-4FE6-8DD4-A91F57F196DC}">
      <dgm:prSet/>
      <dgm:spPr/>
      <dgm:t>
        <a:bodyPr/>
        <a:lstStyle/>
        <a:p>
          <a:endParaRPr lang="ru-RU"/>
        </a:p>
      </dgm:t>
    </dgm:pt>
    <dgm:pt modelId="{035EF73F-1691-43DF-BA3B-4C505718C96D}">
      <dgm:prSet/>
      <dgm:spPr/>
      <dgm:t>
        <a:bodyPr/>
        <a:lstStyle/>
        <a:p>
          <a:r>
            <a:rPr lang="ru-RU" dirty="0"/>
            <a:t>сервировка стола</a:t>
          </a:r>
        </a:p>
      </dgm:t>
    </dgm:pt>
    <dgm:pt modelId="{8C6BCDCF-D070-478E-A53F-F2CDF61AECEE}" type="parTrans" cxnId="{570A0BA8-16C3-4CDD-9E6E-51E32A46D91B}">
      <dgm:prSet/>
      <dgm:spPr/>
      <dgm:t>
        <a:bodyPr/>
        <a:lstStyle/>
        <a:p>
          <a:endParaRPr lang="ru-RU"/>
        </a:p>
      </dgm:t>
    </dgm:pt>
    <dgm:pt modelId="{F6445D32-66BD-4F33-BEFD-5718D652F25F}" type="sibTrans" cxnId="{570A0BA8-16C3-4CDD-9E6E-51E32A46D91B}">
      <dgm:prSet/>
      <dgm:spPr/>
      <dgm:t>
        <a:bodyPr/>
        <a:lstStyle/>
        <a:p>
          <a:endParaRPr lang="ru-RU"/>
        </a:p>
      </dgm:t>
    </dgm:pt>
    <dgm:pt modelId="{9707D0C6-7391-4055-BAD3-BB01B0D8360C}">
      <dgm:prSet/>
      <dgm:spPr/>
      <dgm:t>
        <a:bodyPr/>
        <a:lstStyle/>
        <a:p>
          <a:r>
            <a:rPr lang="ru-RU" dirty="0"/>
            <a:t>вводить в речь названия столовой посуды, продуктов питания.</a:t>
          </a:r>
        </a:p>
      </dgm:t>
    </dgm:pt>
    <dgm:pt modelId="{91719894-B564-48E0-8DB2-BA82958BF94C}" type="parTrans" cxnId="{71A1B3B2-0277-4F0B-AB8A-0B90214A9EE6}">
      <dgm:prSet/>
      <dgm:spPr/>
      <dgm:t>
        <a:bodyPr/>
        <a:lstStyle/>
        <a:p>
          <a:endParaRPr lang="ru-RU"/>
        </a:p>
      </dgm:t>
    </dgm:pt>
    <dgm:pt modelId="{92AA26F5-C8DA-4901-998E-D566D0B36FF1}" type="sibTrans" cxnId="{71A1B3B2-0277-4F0B-AB8A-0B90214A9EE6}">
      <dgm:prSet/>
      <dgm:spPr/>
      <dgm:t>
        <a:bodyPr/>
        <a:lstStyle/>
        <a:p>
          <a:endParaRPr lang="ru-RU"/>
        </a:p>
      </dgm:t>
    </dgm:pt>
    <dgm:pt modelId="{865077A8-2F0D-4689-A223-4C8A1312160C}">
      <dgm:prSet/>
      <dgm:spPr/>
      <dgm:t>
        <a:bodyPr/>
        <a:lstStyle/>
        <a:p>
          <a:r>
            <a:rPr lang="ru-RU" dirty="0"/>
            <a:t>Используем в это же время игры на словообразование названий посуды. Игра «Какое получится блюдо из…?»</a:t>
          </a:r>
        </a:p>
      </dgm:t>
    </dgm:pt>
    <dgm:pt modelId="{9AF7EB72-61D7-484C-882E-629D67BC3827}" type="parTrans" cxnId="{E583E0E5-8E3C-4D80-8ADD-A2115EDB12D6}">
      <dgm:prSet/>
      <dgm:spPr/>
      <dgm:t>
        <a:bodyPr/>
        <a:lstStyle/>
        <a:p>
          <a:endParaRPr lang="ru-RU"/>
        </a:p>
      </dgm:t>
    </dgm:pt>
    <dgm:pt modelId="{24C2C38F-C03B-4A3C-B1BB-80BADA6263E0}" type="sibTrans" cxnId="{E583E0E5-8E3C-4D80-8ADD-A2115EDB12D6}">
      <dgm:prSet/>
      <dgm:spPr/>
      <dgm:t>
        <a:bodyPr/>
        <a:lstStyle/>
        <a:p>
          <a:endParaRPr lang="ru-RU"/>
        </a:p>
      </dgm:t>
    </dgm:pt>
    <dgm:pt modelId="{D343160E-CABA-4F8C-A427-05F3126A0095}">
      <dgm:prSet/>
      <dgm:spPr/>
      <dgm:t>
        <a:bodyPr/>
        <a:lstStyle/>
        <a:p>
          <a:r>
            <a:rPr lang="ru-RU" dirty="0"/>
            <a:t>закрепляем названия постельного белья, частей кровати, ориентировку в пространстве (левый верхний угол подушки, нижний правый угол матраца).</a:t>
          </a:r>
        </a:p>
      </dgm:t>
    </dgm:pt>
    <dgm:pt modelId="{6BDB246D-B19B-486B-852A-78D2F5E95DF9}" type="parTrans" cxnId="{885D86F6-DCF6-4846-8043-FC2B7CDC2B4F}">
      <dgm:prSet/>
      <dgm:spPr/>
      <dgm:t>
        <a:bodyPr/>
        <a:lstStyle/>
        <a:p>
          <a:endParaRPr lang="ru-RU"/>
        </a:p>
      </dgm:t>
    </dgm:pt>
    <dgm:pt modelId="{5EC62F39-260A-4296-A8BF-EDAA8B04F97F}" type="sibTrans" cxnId="{885D86F6-DCF6-4846-8043-FC2B7CDC2B4F}">
      <dgm:prSet/>
      <dgm:spPr/>
      <dgm:t>
        <a:bodyPr/>
        <a:lstStyle/>
        <a:p>
          <a:endParaRPr lang="ru-RU"/>
        </a:p>
      </dgm:t>
    </dgm:pt>
    <dgm:pt modelId="{A94E02B7-7822-4A08-84FA-A27F0628D9BA}">
      <dgm:prSet/>
      <dgm:spPr/>
      <dgm:t>
        <a:bodyPr/>
        <a:lstStyle/>
        <a:p>
          <a:r>
            <a:rPr lang="ru-RU"/>
            <a:t>дети озвучивают свои действия и строят предложения, активно используя предлоги </a:t>
          </a:r>
        </a:p>
      </dgm:t>
    </dgm:pt>
    <dgm:pt modelId="{54E63BEE-60EB-4A25-A9C1-D3BDFDB49E75}" type="parTrans" cxnId="{60D7BB9D-78FE-42F8-803D-47E55DD71F9F}">
      <dgm:prSet/>
      <dgm:spPr/>
      <dgm:t>
        <a:bodyPr/>
        <a:lstStyle/>
        <a:p>
          <a:endParaRPr lang="ru-RU"/>
        </a:p>
      </dgm:t>
    </dgm:pt>
    <dgm:pt modelId="{EAF923E6-0203-45B6-B6C4-F0D3604D8DD2}" type="sibTrans" cxnId="{60D7BB9D-78FE-42F8-803D-47E55DD71F9F}">
      <dgm:prSet/>
      <dgm:spPr/>
      <dgm:t>
        <a:bodyPr/>
        <a:lstStyle/>
        <a:p>
          <a:endParaRPr lang="ru-RU"/>
        </a:p>
      </dgm:t>
    </dgm:pt>
    <dgm:pt modelId="{278BD765-3088-4DFE-A14F-8063A92341B1}" type="pres">
      <dgm:prSet presAssocID="{A4A36CB9-8154-402E-A620-D1623D740C08}" presName="Name0" presStyleCnt="0">
        <dgm:presLayoutVars>
          <dgm:dir/>
          <dgm:animLvl val="lvl"/>
          <dgm:resizeHandles val="exact"/>
        </dgm:presLayoutVars>
      </dgm:prSet>
      <dgm:spPr/>
    </dgm:pt>
    <dgm:pt modelId="{A04B399A-ED78-40DC-922A-C34ED38E0AC5}" type="pres">
      <dgm:prSet presAssocID="{035EF73F-1691-43DF-BA3B-4C505718C96D}" presName="composite" presStyleCnt="0"/>
      <dgm:spPr/>
    </dgm:pt>
    <dgm:pt modelId="{EDA1196E-150A-4018-9F88-9555CA212DC9}" type="pres">
      <dgm:prSet presAssocID="{035EF73F-1691-43DF-BA3B-4C505718C96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712F6EF-9776-44DB-98BB-ABADE9012A99}" type="pres">
      <dgm:prSet presAssocID="{035EF73F-1691-43DF-BA3B-4C505718C96D}" presName="desTx" presStyleLbl="alignAccFollowNode1" presStyleIdx="0" presStyleCnt="3">
        <dgm:presLayoutVars>
          <dgm:bulletEnabled val="1"/>
        </dgm:presLayoutVars>
      </dgm:prSet>
      <dgm:spPr/>
    </dgm:pt>
    <dgm:pt modelId="{C43D367E-400A-4EAA-8053-EC7F43E95609}" type="pres">
      <dgm:prSet presAssocID="{F6445D32-66BD-4F33-BEFD-5718D652F25F}" presName="space" presStyleCnt="0"/>
      <dgm:spPr/>
    </dgm:pt>
    <dgm:pt modelId="{8B8EFFCD-7C8F-433A-B776-5245349B882C}" type="pres">
      <dgm:prSet presAssocID="{AA5E59B5-56DF-4599-879F-227980FEA6D8}" presName="composite" presStyleCnt="0"/>
      <dgm:spPr/>
    </dgm:pt>
    <dgm:pt modelId="{86991F62-A621-409E-A660-D6D0FB997BC9}" type="pres">
      <dgm:prSet presAssocID="{AA5E59B5-56DF-4599-879F-227980FEA6D8}" presName="parTx" presStyleLbl="alignNode1" presStyleIdx="1" presStyleCnt="3" custLinFactX="13966" custLinFactNeighborX="100000" custLinFactNeighborY="-3578">
        <dgm:presLayoutVars>
          <dgm:chMax val="0"/>
          <dgm:chPref val="0"/>
          <dgm:bulletEnabled val="1"/>
        </dgm:presLayoutVars>
      </dgm:prSet>
      <dgm:spPr/>
    </dgm:pt>
    <dgm:pt modelId="{48C49FDF-D3FF-4570-AF4D-9F63BA541546}" type="pres">
      <dgm:prSet presAssocID="{AA5E59B5-56DF-4599-879F-227980FEA6D8}" presName="desTx" presStyleLbl="alignAccFollowNode1" presStyleIdx="1" presStyleCnt="3" custLinFactX="18087" custLinFactNeighborX="100000" custLinFactNeighborY="-344">
        <dgm:presLayoutVars>
          <dgm:bulletEnabled val="1"/>
        </dgm:presLayoutVars>
      </dgm:prSet>
      <dgm:spPr/>
    </dgm:pt>
    <dgm:pt modelId="{C385FE0C-DFBF-4388-A69B-A7E06511B9D5}" type="pres">
      <dgm:prSet presAssocID="{5A6EC777-5A34-4BD4-9776-A6F41ACF8CD3}" presName="space" presStyleCnt="0"/>
      <dgm:spPr/>
    </dgm:pt>
    <dgm:pt modelId="{C6694CC8-7112-4EA6-8805-940A4E83F042}" type="pres">
      <dgm:prSet presAssocID="{A15B8EE7-8B66-4BDA-BE45-F268EC305699}" presName="composite" presStyleCnt="0"/>
      <dgm:spPr/>
    </dgm:pt>
    <dgm:pt modelId="{464CEB6E-39D8-4920-A021-3DB35517125D}" type="pres">
      <dgm:prSet presAssocID="{A15B8EE7-8B66-4BDA-BE45-F268EC305699}" presName="parTx" presStyleLbl="alignNode1" presStyleIdx="2" presStyleCnt="3" custLinFactX="-14360" custLinFactNeighborX="-100000" custLinFactNeighborY="-4599">
        <dgm:presLayoutVars>
          <dgm:chMax val="0"/>
          <dgm:chPref val="0"/>
          <dgm:bulletEnabled val="1"/>
        </dgm:presLayoutVars>
      </dgm:prSet>
      <dgm:spPr/>
    </dgm:pt>
    <dgm:pt modelId="{112BA130-66C7-49A4-88D0-F6B5393D3F15}" type="pres">
      <dgm:prSet presAssocID="{A15B8EE7-8B66-4BDA-BE45-F268EC305699}" presName="desTx" presStyleLbl="alignAccFollowNode1" presStyleIdx="2" presStyleCnt="3" custLinFactX="-13962" custLinFactNeighborX="-100000" custLinFactNeighborY="-40">
        <dgm:presLayoutVars>
          <dgm:bulletEnabled val="1"/>
        </dgm:presLayoutVars>
      </dgm:prSet>
      <dgm:spPr/>
    </dgm:pt>
  </dgm:ptLst>
  <dgm:cxnLst>
    <dgm:cxn modelId="{1DFB1702-9B97-42D3-B267-4461478F2ABD}" type="presOf" srcId="{865077A8-2F0D-4689-A223-4C8A1312160C}" destId="{0712F6EF-9776-44DB-98BB-ABADE9012A99}" srcOrd="0" destOrd="1" presId="urn:microsoft.com/office/officeart/2005/8/layout/hList1"/>
    <dgm:cxn modelId="{F82B3D1F-21A7-4D6F-85B7-9EC19CFAC904}" type="presOf" srcId="{AA5E59B5-56DF-4599-879F-227980FEA6D8}" destId="{86991F62-A621-409E-A660-D6D0FB997BC9}" srcOrd="0" destOrd="0" presId="urn:microsoft.com/office/officeart/2005/8/layout/hList1"/>
    <dgm:cxn modelId="{57A24028-E53E-4649-9811-AAF182E2549D}" type="presOf" srcId="{035EF73F-1691-43DF-BA3B-4C505718C96D}" destId="{EDA1196E-150A-4018-9F88-9555CA212DC9}" srcOrd="0" destOrd="0" presId="urn:microsoft.com/office/officeart/2005/8/layout/hList1"/>
    <dgm:cxn modelId="{ACE98343-D7A8-4EB2-83FE-E21DC37A3505}" type="presOf" srcId="{D343160E-CABA-4F8C-A427-05F3126A0095}" destId="{112BA130-66C7-49A4-88D0-F6B5393D3F15}" srcOrd="0" destOrd="0" presId="urn:microsoft.com/office/officeart/2005/8/layout/hList1"/>
    <dgm:cxn modelId="{60D7BB9D-78FE-42F8-803D-47E55DD71F9F}" srcId="{AA5E59B5-56DF-4599-879F-227980FEA6D8}" destId="{A94E02B7-7822-4A08-84FA-A27F0628D9BA}" srcOrd="0" destOrd="0" parTransId="{54E63BEE-60EB-4A25-A9C1-D3BDFDB49E75}" sibTransId="{EAF923E6-0203-45B6-B6C4-F0D3604D8DD2}"/>
    <dgm:cxn modelId="{4D92E2A6-6900-4088-84A7-0CA326320878}" type="presOf" srcId="{A94E02B7-7822-4A08-84FA-A27F0628D9BA}" destId="{48C49FDF-D3FF-4570-AF4D-9F63BA541546}" srcOrd="0" destOrd="0" presId="urn:microsoft.com/office/officeart/2005/8/layout/hList1"/>
    <dgm:cxn modelId="{570A0BA8-16C3-4CDD-9E6E-51E32A46D91B}" srcId="{A4A36CB9-8154-402E-A620-D1623D740C08}" destId="{035EF73F-1691-43DF-BA3B-4C505718C96D}" srcOrd="0" destOrd="0" parTransId="{8C6BCDCF-D070-478E-A53F-F2CDF61AECEE}" sibTransId="{F6445D32-66BD-4F33-BEFD-5718D652F25F}"/>
    <dgm:cxn modelId="{155258AE-4314-44A1-9A95-AC2B1E71ADFB}" type="presOf" srcId="{A4A36CB9-8154-402E-A620-D1623D740C08}" destId="{278BD765-3088-4DFE-A14F-8063A92341B1}" srcOrd="0" destOrd="0" presId="urn:microsoft.com/office/officeart/2005/8/layout/hList1"/>
    <dgm:cxn modelId="{71A1B3B2-0277-4F0B-AB8A-0B90214A9EE6}" srcId="{035EF73F-1691-43DF-BA3B-4C505718C96D}" destId="{9707D0C6-7391-4055-BAD3-BB01B0D8360C}" srcOrd="0" destOrd="0" parTransId="{91719894-B564-48E0-8DB2-BA82958BF94C}" sibTransId="{92AA26F5-C8DA-4901-998E-D566D0B36FF1}"/>
    <dgm:cxn modelId="{63856AD0-2EBA-46BA-80A0-D5694CEE37C8}" srcId="{A4A36CB9-8154-402E-A620-D1623D740C08}" destId="{AA5E59B5-56DF-4599-879F-227980FEA6D8}" srcOrd="1" destOrd="0" parTransId="{5F988441-F706-4112-A8A8-74998E905CB4}" sibTransId="{5A6EC777-5A34-4BD4-9776-A6F41ACF8CD3}"/>
    <dgm:cxn modelId="{473456D6-BA0F-4C93-9E41-9FA71336E33F}" type="presOf" srcId="{9707D0C6-7391-4055-BAD3-BB01B0D8360C}" destId="{0712F6EF-9776-44DB-98BB-ABADE9012A99}" srcOrd="0" destOrd="0" presId="urn:microsoft.com/office/officeart/2005/8/layout/hList1"/>
    <dgm:cxn modelId="{1E7AF0D6-0B42-4811-B8DE-59361AFFCBF0}" type="presOf" srcId="{A15B8EE7-8B66-4BDA-BE45-F268EC305699}" destId="{464CEB6E-39D8-4920-A021-3DB35517125D}" srcOrd="0" destOrd="0" presId="urn:microsoft.com/office/officeart/2005/8/layout/hList1"/>
    <dgm:cxn modelId="{E583E0E5-8E3C-4D80-8ADD-A2115EDB12D6}" srcId="{035EF73F-1691-43DF-BA3B-4C505718C96D}" destId="{865077A8-2F0D-4689-A223-4C8A1312160C}" srcOrd="1" destOrd="0" parTransId="{9AF7EB72-61D7-484C-882E-629D67BC3827}" sibTransId="{24C2C38F-C03B-4A3C-B1BB-80BADA6263E0}"/>
    <dgm:cxn modelId="{1DEF64F5-21E3-4FE6-8DD4-A91F57F196DC}" srcId="{A4A36CB9-8154-402E-A620-D1623D740C08}" destId="{A15B8EE7-8B66-4BDA-BE45-F268EC305699}" srcOrd="2" destOrd="0" parTransId="{6CCCFF94-727D-4B81-8608-B73A23178AC7}" sibTransId="{602BC494-BDE5-42B8-B0DC-451A9566A1D8}"/>
    <dgm:cxn modelId="{885D86F6-DCF6-4846-8043-FC2B7CDC2B4F}" srcId="{A15B8EE7-8B66-4BDA-BE45-F268EC305699}" destId="{D343160E-CABA-4F8C-A427-05F3126A0095}" srcOrd="0" destOrd="0" parTransId="{6BDB246D-B19B-486B-852A-78D2F5E95DF9}" sibTransId="{5EC62F39-260A-4296-A8BF-EDAA8B04F97F}"/>
    <dgm:cxn modelId="{CB87AD20-813D-42C3-9179-5D7E17F8F950}" type="presParOf" srcId="{278BD765-3088-4DFE-A14F-8063A92341B1}" destId="{A04B399A-ED78-40DC-922A-C34ED38E0AC5}" srcOrd="0" destOrd="0" presId="urn:microsoft.com/office/officeart/2005/8/layout/hList1"/>
    <dgm:cxn modelId="{B1AD7994-1748-4013-AE1E-559482918A5D}" type="presParOf" srcId="{A04B399A-ED78-40DC-922A-C34ED38E0AC5}" destId="{EDA1196E-150A-4018-9F88-9555CA212DC9}" srcOrd="0" destOrd="0" presId="urn:microsoft.com/office/officeart/2005/8/layout/hList1"/>
    <dgm:cxn modelId="{C46706A8-5FDD-4687-8DCC-AD93F58F57FB}" type="presParOf" srcId="{A04B399A-ED78-40DC-922A-C34ED38E0AC5}" destId="{0712F6EF-9776-44DB-98BB-ABADE9012A99}" srcOrd="1" destOrd="0" presId="urn:microsoft.com/office/officeart/2005/8/layout/hList1"/>
    <dgm:cxn modelId="{ECCBE394-3BF7-4518-9763-7A208A2D056D}" type="presParOf" srcId="{278BD765-3088-4DFE-A14F-8063A92341B1}" destId="{C43D367E-400A-4EAA-8053-EC7F43E95609}" srcOrd="1" destOrd="0" presId="urn:microsoft.com/office/officeart/2005/8/layout/hList1"/>
    <dgm:cxn modelId="{D8F4703B-2076-49C1-9E4C-D506343DB384}" type="presParOf" srcId="{278BD765-3088-4DFE-A14F-8063A92341B1}" destId="{8B8EFFCD-7C8F-433A-B776-5245349B882C}" srcOrd="2" destOrd="0" presId="urn:microsoft.com/office/officeart/2005/8/layout/hList1"/>
    <dgm:cxn modelId="{64979B34-8CE5-4EBB-8470-15A192EDC202}" type="presParOf" srcId="{8B8EFFCD-7C8F-433A-B776-5245349B882C}" destId="{86991F62-A621-409E-A660-D6D0FB997BC9}" srcOrd="0" destOrd="0" presId="urn:microsoft.com/office/officeart/2005/8/layout/hList1"/>
    <dgm:cxn modelId="{276A1D6B-BD8E-45D2-AD33-F829C855B9A4}" type="presParOf" srcId="{8B8EFFCD-7C8F-433A-B776-5245349B882C}" destId="{48C49FDF-D3FF-4570-AF4D-9F63BA541546}" srcOrd="1" destOrd="0" presId="urn:microsoft.com/office/officeart/2005/8/layout/hList1"/>
    <dgm:cxn modelId="{68118892-C9DA-4520-B53D-34692365ADB3}" type="presParOf" srcId="{278BD765-3088-4DFE-A14F-8063A92341B1}" destId="{C385FE0C-DFBF-4388-A69B-A7E06511B9D5}" srcOrd="3" destOrd="0" presId="urn:microsoft.com/office/officeart/2005/8/layout/hList1"/>
    <dgm:cxn modelId="{5547A6E3-1F8C-4971-B71D-D003500ABC8D}" type="presParOf" srcId="{278BD765-3088-4DFE-A14F-8063A92341B1}" destId="{C6694CC8-7112-4EA6-8805-940A4E83F042}" srcOrd="4" destOrd="0" presId="urn:microsoft.com/office/officeart/2005/8/layout/hList1"/>
    <dgm:cxn modelId="{CCD864C6-B0C5-49AA-A8A2-F3B1F4DCC9FB}" type="presParOf" srcId="{C6694CC8-7112-4EA6-8805-940A4E83F042}" destId="{464CEB6E-39D8-4920-A021-3DB35517125D}" srcOrd="0" destOrd="0" presId="urn:microsoft.com/office/officeart/2005/8/layout/hList1"/>
    <dgm:cxn modelId="{3101E5FB-E36A-4222-B5A9-77A7B48CDFEC}" type="presParOf" srcId="{C6694CC8-7112-4EA6-8805-940A4E83F042}" destId="{112BA130-66C7-49A4-88D0-F6B5393D3F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1196E-150A-4018-9F88-9555CA212DC9}">
      <dsp:nvSpPr>
        <dsp:cNvPr id="0" name=""/>
        <dsp:cNvSpPr/>
      </dsp:nvSpPr>
      <dsp:spPr>
        <a:xfrm>
          <a:off x="3461" y="542379"/>
          <a:ext cx="3374686" cy="87723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сервировка стола</a:t>
          </a:r>
        </a:p>
      </dsp:txBody>
      <dsp:txXfrm>
        <a:off x="3461" y="542379"/>
        <a:ext cx="3374686" cy="877235"/>
      </dsp:txXfrm>
    </dsp:sp>
    <dsp:sp modelId="{0712F6EF-9776-44DB-98BB-ABADE9012A99}">
      <dsp:nvSpPr>
        <dsp:cNvPr id="0" name=""/>
        <dsp:cNvSpPr/>
      </dsp:nvSpPr>
      <dsp:spPr>
        <a:xfrm>
          <a:off x="3461" y="1419615"/>
          <a:ext cx="3374686" cy="391436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вводить в речь названия столовой посуды, продуктов питания.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Используем в это же время игры на словообразование названий посуды. Игра «Какое получится блюдо из…?»</a:t>
          </a:r>
        </a:p>
      </dsp:txBody>
      <dsp:txXfrm>
        <a:off x="3461" y="1419615"/>
        <a:ext cx="3374686" cy="3914369"/>
      </dsp:txXfrm>
    </dsp:sp>
    <dsp:sp modelId="{86991F62-A621-409E-A660-D6D0FB997BC9}">
      <dsp:nvSpPr>
        <dsp:cNvPr id="0" name=""/>
        <dsp:cNvSpPr/>
      </dsp:nvSpPr>
      <dsp:spPr>
        <a:xfrm>
          <a:off x="7696598" y="510992"/>
          <a:ext cx="3374686" cy="877235"/>
        </a:xfrm>
        <a:prstGeom prst="rect">
          <a:avLst/>
        </a:prstGeom>
        <a:solidFill>
          <a:schemeClr val="accent1">
            <a:shade val="50000"/>
            <a:hueOff val="-339284"/>
            <a:satOff val="-39630"/>
            <a:lumOff val="34319"/>
            <a:alphaOff val="0"/>
          </a:schemeClr>
        </a:solidFill>
        <a:ln w="15875" cap="rnd" cmpd="sng" algn="ctr">
          <a:solidFill>
            <a:schemeClr val="accent1">
              <a:shade val="50000"/>
              <a:hueOff val="-339284"/>
              <a:satOff val="-39630"/>
              <a:lumOff val="34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3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уборка игрушек</a:t>
          </a:r>
        </a:p>
      </dsp:txBody>
      <dsp:txXfrm>
        <a:off x="7696598" y="510992"/>
        <a:ext cx="3374686" cy="877235"/>
      </dsp:txXfrm>
    </dsp:sp>
    <dsp:sp modelId="{48C49FDF-D3FF-4570-AF4D-9F63BA541546}">
      <dsp:nvSpPr>
        <dsp:cNvPr id="0" name=""/>
        <dsp:cNvSpPr/>
      </dsp:nvSpPr>
      <dsp:spPr>
        <a:xfrm>
          <a:off x="7701206" y="1406149"/>
          <a:ext cx="3374686" cy="391436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/>
            <a:t>дети озвучивают свои действия и строят предложения, активно используя предлоги </a:t>
          </a:r>
        </a:p>
      </dsp:txBody>
      <dsp:txXfrm>
        <a:off x="7701206" y="1406149"/>
        <a:ext cx="3374686" cy="3914369"/>
      </dsp:txXfrm>
    </dsp:sp>
    <dsp:sp modelId="{464CEB6E-39D8-4920-A021-3DB35517125D}">
      <dsp:nvSpPr>
        <dsp:cNvPr id="0" name=""/>
        <dsp:cNvSpPr/>
      </dsp:nvSpPr>
      <dsp:spPr>
        <a:xfrm>
          <a:off x="3838454" y="502035"/>
          <a:ext cx="3374686" cy="877235"/>
        </a:xfrm>
        <a:prstGeom prst="rect">
          <a:avLst/>
        </a:prstGeom>
        <a:solidFill>
          <a:schemeClr val="accent1">
            <a:shade val="50000"/>
            <a:hueOff val="-339284"/>
            <a:satOff val="-39630"/>
            <a:lumOff val="34319"/>
            <a:alphaOff val="0"/>
          </a:schemeClr>
        </a:solidFill>
        <a:ln w="15875" cap="rnd" cmpd="sng" algn="ctr">
          <a:solidFill>
            <a:schemeClr val="accent1">
              <a:shade val="50000"/>
              <a:hueOff val="-339284"/>
              <a:satOff val="-39630"/>
              <a:lumOff val="34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уборка постели</a:t>
          </a:r>
        </a:p>
      </dsp:txBody>
      <dsp:txXfrm>
        <a:off x="3838454" y="502035"/>
        <a:ext cx="3374686" cy="877235"/>
      </dsp:txXfrm>
    </dsp:sp>
    <dsp:sp modelId="{112BA130-66C7-49A4-88D0-F6B5393D3F15}">
      <dsp:nvSpPr>
        <dsp:cNvPr id="0" name=""/>
        <dsp:cNvSpPr/>
      </dsp:nvSpPr>
      <dsp:spPr>
        <a:xfrm>
          <a:off x="3851885" y="1418049"/>
          <a:ext cx="3374686" cy="391436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закрепляем названия постельного белья, частей кровати, ориентировку в пространстве (левый верхний угол подушки, нижний правый угол матраца).</a:t>
          </a:r>
        </a:p>
      </dsp:txBody>
      <dsp:txXfrm>
        <a:off x="3851885" y="1418049"/>
        <a:ext cx="3374686" cy="391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8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72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3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53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98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7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8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1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8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1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3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1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1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10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1EB1-3405-4CAB-8A00-7F2E5A71F87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461C15-5402-43C9-AC00-4B0FEFF7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8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44C97-0153-4568-90A9-3033840D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484" y="1166219"/>
            <a:ext cx="8915399" cy="226278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речи через трудовое воспитание</a:t>
            </a:r>
            <a:endParaRPr lang="ru-RU" sz="8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81BB6E-A249-4BB9-9DF0-5DA1745A0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123" y="5472839"/>
            <a:ext cx="8915399" cy="1126283"/>
          </a:xfrm>
        </p:spPr>
        <p:txBody>
          <a:bodyPr/>
          <a:lstStyle/>
          <a:p>
            <a:pPr algn="r"/>
            <a:r>
              <a:rPr lang="ru-RU" dirty="0"/>
              <a:t>Подготовила учитель – логопед:</a:t>
            </a:r>
          </a:p>
          <a:p>
            <a:pPr algn="r"/>
            <a:r>
              <a:rPr lang="ru-RU" dirty="0"/>
              <a:t>Кошелева Л.А.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BD191-19E4-4B0E-AD27-2C53BAD08E70}"/>
              </a:ext>
            </a:extLst>
          </p:cNvPr>
          <p:cNvSpPr txBox="1"/>
          <p:nvPr/>
        </p:nvSpPr>
        <p:spPr>
          <a:xfrm>
            <a:off x="927280" y="309093"/>
            <a:ext cx="1054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образовательное учреждение центр развития ребенка – детский сад №37 «Щелкунчик»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054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D057B8-B6C8-4589-BA97-80BC2B50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347" y="618186"/>
            <a:ext cx="9701570" cy="5988676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Трудовое воспитание в детском саду: </a:t>
            </a:r>
          </a:p>
          <a:p>
            <a:pPr indent="0" algn="just">
              <a:lnSpc>
                <a:spcPct val="150000"/>
              </a:lnSpc>
              <a:buNone/>
            </a:pP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85750" algn="just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 получают представление о самообслуживании, </a:t>
            </a:r>
          </a:p>
          <a:p>
            <a:pPr marL="628650" indent="-285750" algn="just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участвуют в хозяйственно-бытовом труде и труде в природе, </a:t>
            </a:r>
          </a:p>
          <a:p>
            <a:pPr marL="628650" indent="-285750" algn="just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учатся мастерить сами (ручной труд), </a:t>
            </a:r>
          </a:p>
          <a:p>
            <a:pPr marL="628650" indent="-285750" algn="just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узнают о труде других,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85750" algn="just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приобретают навыки самообслуживания: умывание, раздевание, одевание, устранение неполадок в своем внешнем виде, бережное отношение к одежде и обуви.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655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6D8D2-BB3F-416D-8669-2037515A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344" y="266721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Словарная работа: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26F01-FC3C-45E2-A454-C1FB6F50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632" y="1280890"/>
            <a:ext cx="9285109" cy="5310389"/>
          </a:xfrm>
        </p:spPr>
        <p:txBody>
          <a:bodyPr>
            <a:normAutofit/>
          </a:bodyPr>
          <a:lstStyle/>
          <a:p>
            <a:pPr marL="628650" indent="-285750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Обогащаем словарь существительных названиями предметов гигиены и частей лица, когда умываются дети. Названия частей тела, одежды, обуви, головных уборов активизируются при сборах на прогулку и после нее.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85750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точняем значение слов и упражняемся в словообразовании. Обращаем внимание детей на изменение смысла слова с помощью суффиксов или приставок при образовании новой формы: мылить, намылить, мылится; мыть,  помыть, вымыть, смыть, перемыть и т.д.; надевать, одевать, снимать, стаскивать, стягивать, одеваться, раздеваться, наряжаться, обуваться, завязывать, развязывать, класть, ставить, вешать, раскладывать, складывать, перекладывать и т.д. </a:t>
            </a:r>
          </a:p>
          <a:p>
            <a:pPr marL="628650" indent="-2857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Обращаем внимание на свойства и состояние предметов: грязный - чистый, запачканный, мокрый - сухой, влажный, отглаженный – мятый, намыленный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0691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780EB-A456-479C-AE3F-F6D98351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Хозяйственно-бытовой труд: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41D88CA-93E2-4187-80BA-9DA56F61D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479406"/>
              </p:ext>
            </p:extLst>
          </p:nvPr>
        </p:nvGraphicFramePr>
        <p:xfrm>
          <a:off x="981636" y="1264555"/>
          <a:ext cx="11075893" cy="587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398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77000"/>
                <a:lumOff val="23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7DDEB7-43C7-4106-B7E9-2DF219BFE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585" y="2277486"/>
            <a:ext cx="3288601" cy="3391861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D5FF1-5860-454D-8596-76B7ABD5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515" y="295806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Труд в природе: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3D2ED-28F4-4184-AA72-79D98BF8E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668" y="1111706"/>
            <a:ext cx="5589431" cy="3242939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Во время работы на территории детского сада дети должны:</a:t>
            </a:r>
          </a:p>
          <a:p>
            <a:pPr marL="628650" indent="-2857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подметать площадку, </a:t>
            </a:r>
          </a:p>
          <a:p>
            <a:pPr marL="628650" indent="-2857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помогать расчищать от мусора дорожки, </a:t>
            </a:r>
          </a:p>
          <a:p>
            <a:pPr marL="628650" indent="-285750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научиться выбирать необходимый для работы инвентарь, правильно им пользоваться.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42344-CC36-4AFA-907D-AA52070E9D3B}"/>
              </a:ext>
            </a:extLst>
          </p:cNvPr>
          <p:cNvSpPr txBox="1"/>
          <p:nvPr/>
        </p:nvSpPr>
        <p:spPr>
          <a:xfrm>
            <a:off x="8385252" y="1263848"/>
            <a:ext cx="3375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С приобретением трудовых навыков, дети обогащают свою речь словами-названиями инструментов, спецодежды, словами-действиями.</a:t>
            </a:r>
            <a:endParaRPr lang="ru-RU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952743A-D77B-4ED0-8F29-23F768A5CEBB}"/>
              </a:ext>
            </a:extLst>
          </p:cNvPr>
          <p:cNvSpPr/>
          <p:nvPr/>
        </p:nvSpPr>
        <p:spPr>
          <a:xfrm>
            <a:off x="7406844" y="19453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C56C7-42FE-43AC-A030-32FCC1BCF3B0}"/>
              </a:ext>
            </a:extLst>
          </p:cNvPr>
          <p:cNvSpPr txBox="1"/>
          <p:nvPr/>
        </p:nvSpPr>
        <p:spPr>
          <a:xfrm>
            <a:off x="90741" y="4653544"/>
            <a:ext cx="65593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При уходе за комнатными растениями, наряду с привитием умений поливать, рыхлить землю, протирать листочки, отсаживать саженцы, надо отрабатывать правильность использования падежных окончаний существительных, прилагательных и глаголов. Вводить в лексику детей слова: растения, садовые, комнатные, стебель, лист, цветок, корень, лепесток, поливать, опрыскивать, ухаживать и др.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F3209A-94C8-4CAC-952D-6A2732A627A2}"/>
              </a:ext>
            </a:extLst>
          </p:cNvPr>
          <p:cNvSpPr txBox="1"/>
          <p:nvPr/>
        </p:nvSpPr>
        <p:spPr>
          <a:xfrm>
            <a:off x="7039888" y="4996943"/>
            <a:ext cx="44848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должен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рассказать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детям о различных комнатных и садовых растениях, научить находить сходства и различия в строении растений и уходе за ними, тем самым обогащая речь детей сложными предложениями.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F09E8209-C19C-4869-808D-60B05536C4F8}"/>
              </a:ext>
            </a:extLst>
          </p:cNvPr>
          <p:cNvSpPr/>
          <p:nvPr/>
        </p:nvSpPr>
        <p:spPr>
          <a:xfrm>
            <a:off x="5884464" y="53247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9CD759-FEEE-4FA9-A6D7-55126F608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" y="1188793"/>
            <a:ext cx="2905602" cy="286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09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5319B-AEA2-45C4-9689-99429CD7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874" y="199107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Ручной труд: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145502-95A1-4AE4-9C3F-E0EA2956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918" y="80819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Дети изготавливают различные поделки, игрушки, сувениры и т.д. 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процессе работы в непринужденной обстановке воспитатель должен побуждать детей пользоваться речью: называть материал, из которого изготавливается поделка, инструменты труда, рассказывать о назначении изготавливаемого предмета, описывать ход своей работы. Дети учатся различать предметы по форме, цвету, величине, материалу, тактильным ощущениям и пр., таким образом, составляются несложные описательные рассказы.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B6DD367C-01D8-462D-B5ED-D449D2CD31CB}"/>
              </a:ext>
            </a:extLst>
          </p:cNvPr>
          <p:cNvSpPr/>
          <p:nvPr/>
        </p:nvSpPr>
        <p:spPr>
          <a:xfrm>
            <a:off x="6904717" y="1479997"/>
            <a:ext cx="484632" cy="595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33FBA2-6BB4-4CEC-A20B-217B972D5A93}"/>
              </a:ext>
            </a:extLst>
          </p:cNvPr>
          <p:cNvSpPr txBox="1">
            <a:spLocks/>
          </p:cNvSpPr>
          <p:nvPr/>
        </p:nvSpPr>
        <p:spPr>
          <a:xfrm>
            <a:off x="2691188" y="397672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/>
              <a:t>Беседы о труде людей: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A60923B-DF97-407E-9A00-8181DED0D641}"/>
              </a:ext>
            </a:extLst>
          </p:cNvPr>
          <p:cNvSpPr txBox="1">
            <a:spLocks/>
          </p:cNvSpPr>
          <p:nvPr/>
        </p:nvSpPr>
        <p:spPr>
          <a:xfrm>
            <a:off x="3387590" y="5378003"/>
            <a:ext cx="7518881" cy="3661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При беседах о труде людей, при чтении художественной литературы на занятиях по развитию речи используется трудовая тематика. Здесь дети знакомятся с предметами труда, их действиями, признаками, с различными профессиями и трудовыми операциями.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133E5DFD-65F6-497C-B7D3-008636DBAF78}"/>
              </a:ext>
            </a:extLst>
          </p:cNvPr>
          <p:cNvSpPr/>
          <p:nvPr/>
        </p:nvSpPr>
        <p:spPr>
          <a:xfrm>
            <a:off x="6906886" y="4646013"/>
            <a:ext cx="484632" cy="595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FD88DF-2230-4B9F-8672-78F9CFC45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" y="56087"/>
            <a:ext cx="2945200" cy="29700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674061-B42F-497A-82FD-DB821A939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8" y="3209980"/>
            <a:ext cx="2945200" cy="34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05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9E66B1A-5EFA-4C95-AA8D-9178853967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50" y="2859540"/>
            <a:ext cx="5199443" cy="46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BEBCA-16C0-4780-8418-168AD02E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время трудового процесса выявлено в основном пять путей развития детской речи:    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148EE-244F-4CE6-8CB4-9E69CD9FA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882" y="1972614"/>
            <a:ext cx="9418235" cy="4885386"/>
          </a:xfrm>
        </p:spPr>
        <p:txBody>
          <a:bodyPr>
            <a:normAutofit lnSpcReduction="10000"/>
          </a:bodyPr>
          <a:lstStyle/>
          <a:p>
            <a:pPr marL="6858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чтение литературно-художественные отрывков текстов, сказок, рассказов и т. д., которые воспевают процесс детского труда;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через моральные, воспитательные беседы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через просмотр документальных фильмов, телевизионных программ, которые показывают процесс труда;          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наблюдение за трудовой деятельностью путем организации экскурсий;      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организации в процессе труда совместных со взрослыми мероприятий для детей.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indent="0" algn="ctr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для разработки детской речи должен использовать комплексно все указанные направления. 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428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D6336-F2CC-4D61-8BEB-00A05620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646093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	СПАСИБО ЗА ВНИМАНИЕ!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77B85F-5550-4F0A-9F92-755D73C7B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0721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</TotalTime>
  <Words>671</Words>
  <Application>Microsoft Office PowerPoint</Application>
  <PresentationFormat>Широкоэкранный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Легкий дым</vt:lpstr>
      <vt:lpstr>Развитие речи через трудовое воспитание</vt:lpstr>
      <vt:lpstr>Презентация PowerPoint</vt:lpstr>
      <vt:lpstr>Словарная работа:</vt:lpstr>
      <vt:lpstr>Хозяйственно-бытовой труд:</vt:lpstr>
      <vt:lpstr>Труд в природе:</vt:lpstr>
      <vt:lpstr>Ручной труд: </vt:lpstr>
      <vt:lpstr>Во время трудового процесса выявлено в основном пять путей развития детской речи:     </vt:lpstr>
      <vt:lpstr>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через трудовое воспитание</dc:title>
  <dc:creator>любовь кошелева</dc:creator>
  <cp:lastModifiedBy>любовь кошелева</cp:lastModifiedBy>
  <cp:revision>6</cp:revision>
  <dcterms:created xsi:type="dcterms:W3CDTF">2021-03-02T11:33:29Z</dcterms:created>
  <dcterms:modified xsi:type="dcterms:W3CDTF">2021-03-02T20:30:59Z</dcterms:modified>
</cp:coreProperties>
</file>