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84" r:id="rId11"/>
    <p:sldId id="290" r:id="rId12"/>
    <p:sldId id="285" r:id="rId13"/>
    <p:sldId id="279" r:id="rId14"/>
    <p:sldId id="276" r:id="rId15"/>
    <p:sldId id="286" r:id="rId16"/>
    <p:sldId id="274" r:id="rId17"/>
    <p:sldId id="272" r:id="rId18"/>
    <p:sldId id="287" r:id="rId19"/>
    <p:sldId id="273" r:id="rId20"/>
    <p:sldId id="275" r:id="rId21"/>
    <p:sldId id="269" r:id="rId22"/>
    <p:sldId id="292" r:id="rId2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A473"/>
    <a:srgbClr val="2F9CC3"/>
    <a:srgbClr val="A4CB27"/>
    <a:srgbClr val="99CCFF"/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10" autoAdjust="0"/>
    <p:restoredTop sz="87993" autoAdjust="0"/>
  </p:normalViewPr>
  <p:slideViewPr>
    <p:cSldViewPr>
      <p:cViewPr>
        <p:scale>
          <a:sx n="80" d="100"/>
          <a:sy n="80" d="100"/>
        </p:scale>
        <p:origin x="-10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72452" cy="1162050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latin typeface="Georgia" pitchFamily="18" charset="0"/>
              </a:rPr>
              <a:t>МУНИЦИПАЛЬНОЕ   БЮДЖЕТНОЕ   ДОШКОЛЬНОЕ  ОБРАЗОВАТЕЛЬНОЕ   УЧРЕЖДЕНИЕ КОМБИНИРОВАННОГО  ВИДА </a:t>
            </a:r>
            <a:br>
              <a:rPr lang="ru-RU" sz="1400" dirty="0" smtClean="0">
                <a:latin typeface="Georgia" pitchFamily="18" charset="0"/>
              </a:rPr>
            </a:br>
            <a:r>
              <a:rPr lang="ru-RU" sz="1400" dirty="0" smtClean="0">
                <a:latin typeface="Georgia" pitchFamily="18" charset="0"/>
              </a:rPr>
              <a:t>ДЕТСКИЙ  САД № 19 «ЗАЙЧИК»</a:t>
            </a:r>
            <a:br>
              <a:rPr lang="ru-RU" sz="1400" dirty="0" smtClean="0">
                <a:latin typeface="Georgia" pitchFamily="18" charset="0"/>
              </a:rPr>
            </a:br>
            <a:r>
              <a:rPr lang="ru-RU" sz="1400" dirty="0" smtClean="0">
                <a:latin typeface="Georgia" pitchFamily="18" charset="0"/>
              </a:rPr>
              <a:t> </a:t>
            </a:r>
            <a:endParaRPr lang="ru-RU" sz="14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5429264"/>
            <a:ext cx="7615262" cy="928694"/>
          </a:xfrm>
        </p:spPr>
        <p:txBody>
          <a:bodyPr>
            <a:normAutofit lnSpcReduction="10000"/>
          </a:bodyPr>
          <a:lstStyle/>
          <a:p>
            <a:pPr lvl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У сказки чистая душа».</a:t>
            </a:r>
          </a:p>
          <a:p>
            <a:pPr lvl="0" algn="ctr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200" b="1" dirty="0" smtClean="0">
                <a:latin typeface="Georgia" pitchFamily="18" charset="0"/>
              </a:rPr>
              <a:t>(по сказкам А.С. Пушкина. )</a:t>
            </a:r>
          </a:p>
          <a:p>
            <a:endParaRPr lang="ru-RU" sz="2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0298" y="1435101"/>
            <a:ext cx="4857784" cy="32083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 descr="C:\Users\1\Desktop\Белевич\Звездный калейдоскоп\звездный калейдоскоп 2018-2019\IMG_20190214_1158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974" y="1500188"/>
            <a:ext cx="5800614" cy="3786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Познавательная экскурсия в библиотеку по сказкам А.С. Пушкина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4" name="Picture 2" descr="C:\Users\1\Desktop\Белевич\Звездный калейдоскоп\звездный калейдоскоп 2018-2019\фото 6 группа\фото\IMG_0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428736"/>
            <a:ext cx="2857520" cy="3643338"/>
          </a:xfrm>
          <a:prstGeom prst="rect">
            <a:avLst/>
          </a:prstGeom>
          <a:noFill/>
        </p:spPr>
      </p:pic>
      <p:pic>
        <p:nvPicPr>
          <p:cNvPr id="5" name="Picture 3" descr="C:\Users\1\Desktop\Белевич\Звездный калейдоскоп\звездный калейдоскоп 2018-2019\фото 6 группа\фото\IMG_03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50065" y="3036091"/>
            <a:ext cx="3714777" cy="2786083"/>
          </a:xfrm>
          <a:prstGeom prst="rect">
            <a:avLst/>
          </a:prstGeom>
          <a:noFill/>
        </p:spPr>
      </p:pic>
      <p:pic>
        <p:nvPicPr>
          <p:cNvPr id="6" name="Picture 3" descr="C:\Users\1\Desktop\Белевич\Звездный калейдоскоп\звездный калейдоскоп 2018-2019\фото 6 группа\фото\IMG_0306.JPG"/>
          <p:cNvPicPr>
            <a:picLocks noChangeAspect="1" noChangeArrowheads="1"/>
          </p:cNvPicPr>
          <p:nvPr/>
        </p:nvPicPr>
        <p:blipFill>
          <a:blip r:embed="rId4" cstate="print"/>
          <a:srcRect l="19672" b="6557"/>
          <a:stretch>
            <a:fillRect/>
          </a:stretch>
        </p:blipFill>
        <p:spPr bwMode="auto">
          <a:xfrm>
            <a:off x="6143636" y="2500306"/>
            <a:ext cx="2786082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3643338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Дети и педагоги сочинили сказку.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071546"/>
            <a:ext cx="4000528" cy="564360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Georgia" pitchFamily="18" charset="0"/>
              </a:rPr>
              <a:t>В некотором царстве, в некотором государстве, жили – были царь с царицей и был у них сын по имени </a:t>
            </a:r>
            <a:r>
              <a:rPr lang="ru-RU" dirty="0" err="1" smtClean="0">
                <a:latin typeface="Georgia" pitchFamily="18" charset="0"/>
              </a:rPr>
              <a:t>Гвидон</a:t>
            </a:r>
            <a:r>
              <a:rPr lang="ru-RU" dirty="0" smtClean="0">
                <a:latin typeface="Georgia" pitchFamily="18" charset="0"/>
              </a:rPr>
              <a:t>. И было в этом царстве много чудес: в царском пруду жила Золотая рыбка, исполняющая желания, под высокой елью - Белка-затейница, на самой высокой башне сидел Золотой петушок, ученый Кот рассказывал по вечерам сказки, 33 богатыря ежедневно обходили дозором царство-государство. И рос </a:t>
            </a:r>
            <a:r>
              <a:rPr lang="ru-RU" dirty="0" err="1" smtClean="0">
                <a:latin typeface="Georgia" pitchFamily="18" charset="0"/>
              </a:rPr>
              <a:t>Гвидон</a:t>
            </a:r>
            <a:r>
              <a:rPr lang="ru-RU" dirty="0" smtClean="0">
                <a:latin typeface="Georgia" pitchFamily="18" charset="0"/>
              </a:rPr>
              <a:t> избалованным мальчиком, делать-то ему ничего не надо было,  он ничего  не умел, да и не хотел.</a:t>
            </a:r>
          </a:p>
          <a:p>
            <a:pPr algn="just"/>
            <a:r>
              <a:rPr lang="ru-RU" dirty="0" smtClean="0">
                <a:latin typeface="Georgia" pitchFamily="18" charset="0"/>
              </a:rPr>
              <a:t>Однажды царь с царицей уехали по важным государственным делам… </a:t>
            </a:r>
            <a:r>
              <a:rPr lang="ru-RU" dirty="0" err="1" smtClean="0">
                <a:latin typeface="Georgia" pitchFamily="18" charset="0"/>
              </a:rPr>
              <a:t>Гвидону</a:t>
            </a:r>
            <a:r>
              <a:rPr lang="ru-RU" dirty="0" smtClean="0">
                <a:latin typeface="Georgia" pitchFamily="18" charset="0"/>
              </a:rPr>
              <a:t> скучно стало… Решил он прогуляться в царском лесу и отправился к старому раскидистому дубу. Видит </a:t>
            </a:r>
            <a:r>
              <a:rPr lang="ru-RU" dirty="0" err="1" smtClean="0">
                <a:latin typeface="Georgia" pitchFamily="18" charset="0"/>
              </a:rPr>
              <a:t>Гвидон</a:t>
            </a:r>
            <a:r>
              <a:rPr lang="ru-RU" dirty="0" smtClean="0">
                <a:latin typeface="Georgia" pitchFamily="18" charset="0"/>
              </a:rPr>
              <a:t> - под дубом тем сидит старичок:</a:t>
            </a:r>
          </a:p>
          <a:p>
            <a:pPr algn="just"/>
            <a:r>
              <a:rPr lang="ru-RU" dirty="0" smtClean="0">
                <a:latin typeface="Georgia" pitchFamily="18" charset="0"/>
              </a:rPr>
              <a:t>- Здравствуй, мальчик!  - молвил старик, - Я так долго в пути, что сил уже нет идти дальше. Принеси мне, пожалуйста, воды и кусочек хлеба.</a:t>
            </a:r>
          </a:p>
          <a:p>
            <a:pPr algn="just"/>
            <a:r>
              <a:rPr lang="ru-RU" dirty="0" smtClean="0">
                <a:latin typeface="Georgia" pitchFamily="18" charset="0"/>
              </a:rPr>
              <a:t>- Откуда ты здесь взялся? – рассердился </a:t>
            </a:r>
            <a:r>
              <a:rPr lang="ru-RU" dirty="0" err="1" smtClean="0">
                <a:latin typeface="Georgia" pitchFamily="18" charset="0"/>
              </a:rPr>
              <a:t>Гвидон</a:t>
            </a:r>
            <a:r>
              <a:rPr lang="ru-RU" dirty="0" smtClean="0">
                <a:latin typeface="Georgia" pitchFamily="18" charset="0"/>
              </a:rPr>
              <a:t>, - Это мой лес! Убирайся отсюда и не попрошайничай!</a:t>
            </a:r>
          </a:p>
          <a:p>
            <a:pPr algn="just"/>
            <a:r>
              <a:rPr lang="ru-RU" dirty="0" smtClean="0">
                <a:latin typeface="Georgia" pitchFamily="18" charset="0"/>
              </a:rPr>
              <a:t>Но </a:t>
            </a:r>
            <a:r>
              <a:rPr lang="ru-RU" dirty="0" err="1" smtClean="0">
                <a:latin typeface="Georgia" pitchFamily="18" charset="0"/>
              </a:rPr>
              <a:t>Гвидон</a:t>
            </a:r>
            <a:r>
              <a:rPr lang="ru-RU" dirty="0" smtClean="0">
                <a:latin typeface="Georgia" pitchFamily="18" charset="0"/>
              </a:rPr>
              <a:t> и подумать не мог, что это был не простой старичок, а мудрец-волшебник. И накликал своей грубостью мальчик беду. Рассердился мудрец и говорит: </a:t>
            </a:r>
          </a:p>
          <a:p>
            <a:pPr algn="just"/>
            <a:r>
              <a:rPr lang="ru-RU" dirty="0" smtClean="0">
                <a:latin typeface="Georgia" pitchFamily="18" charset="0"/>
              </a:rPr>
              <a:t>- Вижу, проучить тебя надо, невоспитанный мальчишка! Отправишься ты в далекий путь. И не сможешь вернуться обратно, пока не исправишься.</a:t>
            </a:r>
          </a:p>
          <a:p>
            <a:pPr algn="just"/>
            <a:r>
              <a:rPr lang="ru-RU" dirty="0" smtClean="0">
                <a:latin typeface="Georgia" pitchFamily="18" charset="0"/>
              </a:rPr>
              <a:t>Прошептал мудрец заклинание, и </a:t>
            </a:r>
            <a:r>
              <a:rPr lang="ru-RU" dirty="0" err="1" smtClean="0">
                <a:latin typeface="Georgia" pitchFamily="18" charset="0"/>
              </a:rPr>
              <a:t>Гвидон</a:t>
            </a:r>
            <a:r>
              <a:rPr lang="ru-RU" dirty="0" smtClean="0">
                <a:latin typeface="Georgia" pitchFamily="18" charset="0"/>
              </a:rPr>
              <a:t> очутился на берегу моря. Долго он брел вдоль берега, пока не очутился у ветхой землянки. Здесь жили старик со старухой. Мальчик попросился на ночлег и старики приютили его.</a:t>
            </a:r>
          </a:p>
          <a:p>
            <a:pPr lvl="0" algn="just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Оставайся у нас,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Гвидон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Будешь у нас жить, по хозяйству нам, старикам, помогать.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 smtClean="0"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643438" y="2071678"/>
            <a:ext cx="421484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Так и зажили. Старик учил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Гвидона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плотницкому делу, брал с собой на рыбалку. Мальчик с радостью во всем помогал старику и многому от него научился.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Старуха научила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Гвидона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стирать, печь лепешки, штопать одежду.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Шло время,  мальчик сам не заметил, как стал трудолюбивым и мастеровитым. Решил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Гвидон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что сам построит лодку, на которой сможет отправиться на поиски родного дома. Долгие дни работал мальчик,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непокладая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рук. Наконец, лодка была готова.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Снарядился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Гвидон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в далекий путь. Крепко обнял он стариков, поблагодарил их и отплыл от берега. Долго еще старики махали мальчику вслед, утирая слезы, пока лодка не скрылась за горизонтом. Как только лодка исчезла из вида, произошло чудо…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Гвидон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снова очутился перед мудрецом, которого когда-то обидел. Бросился мальчик к нему и стал просить прощения за то, что был груб и высокомерен.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 Вижу,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Гвидон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что ты исправился и прощаю тебя. Будь и впредь вежлив, добр к людям и трудолюбив.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Растворился мудрец. Словно и не было его. Но слова эти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Гвидон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запомнил на всю жизнь. И вырос из него такой добрый молодец, что ни в сказке сказать, ни пером описать!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                     Спасибо за внимание!)))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030" name="Picture 6" descr="C:\Users\1\Desktop\Белевич\Звездный калейдоскоп\звездный калейдоскоп 2018-2019\фото 2 группа\IMG-20190206-WA007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5385" b="15385"/>
          <a:stretch>
            <a:fillRect/>
          </a:stretch>
        </p:blipFill>
        <p:spPr bwMode="auto">
          <a:xfrm>
            <a:off x="4929188" y="214313"/>
            <a:ext cx="3714750" cy="1928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Театрализация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3" name="Picture 2" descr="C:\Users\1\Desktop\Белевич\Звездный калейдоскоп\звездный калейдоскоп 2018-2019\фото 6 группа\IMG-20190211-WA0009.jpg"/>
          <p:cNvPicPr>
            <a:picLocks noChangeAspect="1" noChangeArrowheads="1"/>
          </p:cNvPicPr>
          <p:nvPr/>
        </p:nvPicPr>
        <p:blipFill>
          <a:blip r:embed="rId2"/>
          <a:srcRect t="9452" b="16666"/>
          <a:stretch>
            <a:fillRect/>
          </a:stretch>
        </p:blipFill>
        <p:spPr bwMode="auto">
          <a:xfrm>
            <a:off x="571472" y="1357298"/>
            <a:ext cx="3500462" cy="4929222"/>
          </a:xfrm>
          <a:prstGeom prst="rect">
            <a:avLst/>
          </a:prstGeom>
          <a:noFill/>
        </p:spPr>
      </p:pic>
      <p:pic>
        <p:nvPicPr>
          <p:cNvPr id="4" name="Picture 3" descr="C:\Users\1\Desktop\Белевич\Звездный калейдоскоп\звездный калейдоскоп 2018-2019\фото 6 группа\IMG-20190211-WA0005.jpg"/>
          <p:cNvPicPr>
            <a:picLocks noChangeAspect="1" noChangeArrowheads="1"/>
          </p:cNvPicPr>
          <p:nvPr/>
        </p:nvPicPr>
        <p:blipFill>
          <a:blip r:embed="rId3"/>
          <a:srcRect t="9570" b="17773"/>
          <a:stretch>
            <a:fillRect/>
          </a:stretch>
        </p:blipFill>
        <p:spPr bwMode="auto">
          <a:xfrm>
            <a:off x="4929190" y="1285860"/>
            <a:ext cx="3500462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Белевич\Звездный калейдоскоп\звездный калейдоскоп 2018-2019\фото 6 группа\IMG-20190211-WA0008.jpg"/>
          <p:cNvPicPr>
            <a:picLocks noChangeAspect="1" noChangeArrowheads="1"/>
          </p:cNvPicPr>
          <p:nvPr/>
        </p:nvPicPr>
        <p:blipFill>
          <a:blip r:embed="rId2"/>
          <a:srcRect t="10862" b="16294"/>
          <a:stretch>
            <a:fillRect/>
          </a:stretch>
        </p:blipFill>
        <p:spPr bwMode="auto">
          <a:xfrm>
            <a:off x="785786" y="571480"/>
            <a:ext cx="3441339" cy="5429288"/>
          </a:xfrm>
          <a:prstGeom prst="rect">
            <a:avLst/>
          </a:prstGeom>
          <a:noFill/>
        </p:spPr>
      </p:pic>
      <p:pic>
        <p:nvPicPr>
          <p:cNvPr id="2051" name="Picture 3" descr="C:\Users\1\Desktop\Белевич\Звездный калейдоскоп\звездный калейдоскоп 2018-2019\фото 6 группа\IMG-20190211-WA0007.jpg"/>
          <p:cNvPicPr>
            <a:picLocks noChangeAspect="1" noChangeArrowheads="1"/>
          </p:cNvPicPr>
          <p:nvPr/>
        </p:nvPicPr>
        <p:blipFill>
          <a:blip r:embed="rId3"/>
          <a:srcRect t="11458" b="11458"/>
          <a:stretch>
            <a:fillRect/>
          </a:stretch>
        </p:blipFill>
        <p:spPr bwMode="auto">
          <a:xfrm>
            <a:off x="4714876" y="571480"/>
            <a:ext cx="3771887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1\Desktop\Белевич\Звездный калейдоскоп\звездный калейдоскоп 2018-2019\фото 5 группа\IMG_20190208_12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4793678" cy="3357586"/>
          </a:xfrm>
          <a:prstGeom prst="rect">
            <a:avLst/>
          </a:prstGeom>
          <a:noFill/>
        </p:spPr>
      </p:pic>
      <p:pic>
        <p:nvPicPr>
          <p:cNvPr id="35843" name="Picture 3" descr="C:\Users\1\Desktop\Белевич\Звездный калейдоскоп\звездный калейдоскоп 2018-2019\фото 5 группа\IMG_20190211_1333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214686"/>
            <a:ext cx="5214974" cy="3274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Продуктивная деятельность 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3" name="Picture 2" descr="C:\Users\1\Desktop\Белевич\Звездный калейдоскоп\звездный калейдоскоп 2018-2019\IMG_20190208_094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86124"/>
            <a:ext cx="4429156" cy="3375446"/>
          </a:xfrm>
          <a:prstGeom prst="rect">
            <a:avLst/>
          </a:prstGeom>
          <a:noFill/>
        </p:spPr>
      </p:pic>
      <p:pic>
        <p:nvPicPr>
          <p:cNvPr id="4" name="Picture 3" descr="C:\Users\1\Desktop\Белевич\Звездный калейдоскоп\звездный калейдоскоп 2018-2019\IMG_20190208_094652.jpg"/>
          <p:cNvPicPr>
            <a:picLocks noChangeAspect="1" noChangeArrowheads="1"/>
          </p:cNvPicPr>
          <p:nvPr/>
        </p:nvPicPr>
        <p:blipFill>
          <a:blip r:embed="rId3" cstate="print"/>
          <a:srcRect t="13333" b="13333"/>
          <a:stretch>
            <a:fillRect/>
          </a:stretch>
        </p:blipFill>
        <p:spPr bwMode="auto">
          <a:xfrm>
            <a:off x="4071934" y="1142984"/>
            <a:ext cx="4762534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1\Desktop\Белевич\Звездный калейдоскоп\звездный калейдоскоп 2018-2019\IMG_20190211_13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86531" y="-300769"/>
            <a:ext cx="3786214" cy="5244960"/>
          </a:xfrm>
          <a:prstGeom prst="rect">
            <a:avLst/>
          </a:prstGeom>
          <a:noFill/>
        </p:spPr>
      </p:pic>
      <p:pic>
        <p:nvPicPr>
          <p:cNvPr id="3" name="Picture 4" descr="C:\Users\1\Desktop\Белевич\Звездный калейдоскоп\звездный калейдоскоп 2018-2019\IMG_20190208_094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071810"/>
            <a:ext cx="4522080" cy="3572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C:\Users\1\Desktop\Белевич\Звездный калейдоскоп\звездный калейдоскоп 2018-2019\фото 2 группа\IMG-20190206-WA00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000527" cy="3000396"/>
          </a:xfrm>
          <a:prstGeom prst="rect">
            <a:avLst/>
          </a:prstGeom>
          <a:noFill/>
        </p:spPr>
      </p:pic>
      <p:pic>
        <p:nvPicPr>
          <p:cNvPr id="32773" name="Picture 5" descr="C:\Users\1\Desktop\Белевич\Звездный калейдоскоп\звездный калейдоскоп 2018-2019\фото 2 группа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286124"/>
            <a:ext cx="4381562" cy="3286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smtClean="0">
                <a:latin typeface="Georgia" pitchFamily="18" charset="0"/>
              </a:rPr>
              <a:t>Рисование  шерстяной  акварелью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1026" name="Picture 2" descr="C:\Users\1\Desktop\Белевич\Звездный калейдоскоп\звездный калейдоскоп 2018-2019\фото 3 группа\IMG-20190212-WA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3875512" cy="5286412"/>
          </a:xfrm>
          <a:prstGeom prst="rect">
            <a:avLst/>
          </a:prstGeom>
          <a:noFill/>
        </p:spPr>
      </p:pic>
      <p:pic>
        <p:nvPicPr>
          <p:cNvPr id="1027" name="Picture 3" descr="C:\Users\1\Desktop\Белевич\Звездный калейдоскоп\звездный калейдоскоп 2018-2019\фото 3 группа\IMG-20190212-WA0014.jpg"/>
          <p:cNvPicPr>
            <a:picLocks noChangeAspect="1" noChangeArrowheads="1"/>
          </p:cNvPicPr>
          <p:nvPr/>
        </p:nvPicPr>
        <p:blipFill>
          <a:blip r:embed="rId3"/>
          <a:srcRect r="10097"/>
          <a:stretch>
            <a:fillRect/>
          </a:stretch>
        </p:blipFill>
        <p:spPr bwMode="auto">
          <a:xfrm>
            <a:off x="4572000" y="3786190"/>
            <a:ext cx="4091899" cy="2786082"/>
          </a:xfrm>
          <a:prstGeom prst="rect">
            <a:avLst/>
          </a:prstGeom>
          <a:noFill/>
        </p:spPr>
      </p:pic>
      <p:pic>
        <p:nvPicPr>
          <p:cNvPr id="1028" name="Picture 4" descr="C:\Users\1\Desktop\Белевич\Звездный калейдоскоп\звездный калейдоскоп 2018-2019\фото 3 группа\IMG-20190212-WA00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85860"/>
            <a:ext cx="411598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1\Desktop\Белевич\Звездный калейдоскоп\звездный калейдоскоп 2018-2019\IMG_20190208_095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7786742" cy="5970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285728"/>
            <a:ext cx="8643998" cy="669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Тема проекта: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У сказки чистая душа». </a:t>
            </a:r>
            <a:r>
              <a:rPr lang="ru-RU" sz="2000" dirty="0" smtClean="0">
                <a:latin typeface="Georgia" pitchFamily="18" charset="0"/>
              </a:rPr>
              <a:t>(по сказкам А.С. Пушкина)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Продолжительность: </a:t>
            </a:r>
            <a:r>
              <a:rPr kumimoji="0" lang="ru-RU" sz="1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1</a:t>
            </a:r>
            <a:r>
              <a:rPr kumimoji="0" lang="ru-RU" sz="17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год.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Участники:</a:t>
            </a:r>
            <a:r>
              <a:rPr lang="ru-RU" sz="1700" b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дети младшего, среднего, старшего возраста и дети подготовительных</a:t>
            </a:r>
            <a:r>
              <a:rPr kumimoji="0" lang="ru-RU" sz="17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групп (125 </a:t>
            </a:r>
            <a:r>
              <a:rPr lang="ru-RU" sz="17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детей)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логопед, родители, воспитатели ДОУ,  музыкальный руководитель.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Интеграция образовательных областей: 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речевое, познавательное, социально-коммуникативное,  художественно-эстетическое развитие.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Проблема: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Современные дети  много времени проводят за компьютерными играми, телевизором. Следствием этого стало заметное снижение интереса к чтению у детей, резко сокращена доля чтения в структуре свободного детского времени. Кроме того, происходит упрощение и огрубление речи, поскольку дети не осваивают язык классического наследия, в том числе и язык русской и зарубежной классики, которая раньше </a:t>
            </a:r>
            <a:r>
              <a:rPr lang="ru-RU" sz="1700" dirty="0" smtClean="0">
                <a:latin typeface="Georgia" pitchFamily="18" charset="0"/>
              </a:rPr>
              <a:t>составляла значительную часть репертуара чтения детей.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700" dirty="0" smtClean="0">
              <a:latin typeface="Georgia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00" b="1" dirty="0" smtClean="0">
                <a:latin typeface="Georgia" pitchFamily="18" charset="0"/>
              </a:rPr>
              <a:t>Актуальность: </a:t>
            </a:r>
            <a:r>
              <a:rPr lang="ru-RU" sz="1700" dirty="0" smtClean="0">
                <a:latin typeface="Georgia" pitchFamily="18" charset="0"/>
              </a:rPr>
              <a:t>Ввиду особой значимости духовной основы для развития личности в детские годы взрослый должен воспитать в современном ребенке грамотного читателя, приобщить его к русской литературе, воспитать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00" dirty="0" smtClean="0">
                <a:latin typeface="Georgia" pitchFamily="18" charset="0"/>
              </a:rPr>
              <a:t> высококультурного и творческого человека.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Белевич\Звездный калейдоскоп\звездный калейдоскоп 2018-2019\IMG_20190208_095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7929618" cy="6076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785818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i="1" dirty="0" smtClean="0"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Литература.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b="1" dirty="0" smtClean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А.С.Пушкин. «Стихи и сказки». Изд.Детская литература, М.,1974г.</a:t>
            </a:r>
            <a:endParaRPr lang="ru-RU" sz="1600" dirty="0" smtClean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А.Самарцев. А.С.Пушкин. Изд. Белый город. М., 2003г.</a:t>
            </a:r>
            <a:endParaRPr lang="ru-RU" sz="1600" dirty="0" smtClean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err="1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И.Токмакова</a:t>
            </a:r>
            <a:r>
              <a:rPr lang="ru-RU" sz="16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Поговорим с тобой о А.С.Пушкине. Дошкольное воспитание №1.1999 г.</a:t>
            </a:r>
            <a:endParaRPr lang="ru-RU" sz="1600" dirty="0" smtClean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Г.Светлова. А.С.Пушкин «Там русский дух…Там Русью пахнет!» Дошкольное воспитание №1.1999 г.</a:t>
            </a:r>
            <a:endParaRPr lang="ru-RU" sz="1600" dirty="0" smtClean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К.Степанов. Пушкин: истоки творчества. Дошкольное воспитание №2 2000г.</a:t>
            </a:r>
            <a:endParaRPr lang="ru-RU" sz="1600" dirty="0" smtClean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Н.И.Попова. Музей-квартира А.С.Пушкина. </a:t>
            </a:r>
            <a:r>
              <a:rPr lang="ru-RU" sz="1600" dirty="0" err="1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Лениздат</a:t>
            </a:r>
            <a:r>
              <a:rPr lang="ru-RU" sz="16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1989г.</a:t>
            </a:r>
            <a:endParaRPr lang="ru-RU" sz="1600" dirty="0" smtClean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Журналы «Дошкольное воспитание» № 6-97 г., № 6-98 г., № 6-99 г., № 2, № 6-2000г.</a:t>
            </a:r>
            <a:endParaRPr lang="ru-RU" sz="1600" dirty="0" smtClean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Л.М. Жукова. История о великом поэте Пушкин. Изд. Белый город, М., 2003г.</a:t>
            </a:r>
            <a:endParaRPr lang="ru-RU" sz="1600" dirty="0" smtClean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Л.Жукова. Я памятник воздвиг себе нерукотворный… Стихи о жизни, любви и красоте. Изд. Белый город, М., 2001г.</a:t>
            </a:r>
            <a:endParaRPr lang="ru-RU" sz="1600" dirty="0" smtClean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И.А. Лыкова «Изобразительная деятельность в детском саду»; Издательский дом «Цветной мир».</a:t>
            </a:r>
            <a:endParaRPr lang="ru-RU" sz="1600" dirty="0" smtClean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О.А. </a:t>
            </a:r>
            <a:r>
              <a:rPr lang="ru-RU" sz="1600" dirty="0" err="1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Воронкевич</a:t>
            </a:r>
            <a:r>
              <a:rPr lang="ru-RU" sz="16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«Добро пожаловать в экологию!»; Санкт-Петербург, ДЕТСТВО ПРЕСС 2010.</a:t>
            </a:r>
            <a:endParaRPr lang="ru-RU" sz="1600" dirty="0" smtClean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643998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</a:rPr>
              <a:t>Детство- страна возможностей!</a:t>
            </a:r>
            <a:endParaRPr lang="ru-RU" sz="32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3" name="Picture 2" descr="C:\Users\1\Desktop\Белевич\Звездный калейдоскоп\звездный калейдоскоп 2018-2019\фото 6 группа\IMG_20190215_103740.jpg"/>
          <p:cNvPicPr>
            <a:picLocks noChangeAspect="1" noChangeArrowheads="1"/>
          </p:cNvPicPr>
          <p:nvPr/>
        </p:nvPicPr>
        <p:blipFill>
          <a:blip r:embed="rId2" cstate="print"/>
          <a:srcRect l="6250" r="2580" b="2381"/>
          <a:stretch>
            <a:fillRect/>
          </a:stretch>
        </p:blipFill>
        <p:spPr bwMode="auto">
          <a:xfrm>
            <a:off x="1142976" y="1214422"/>
            <a:ext cx="6669870" cy="5159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00034" y="500042"/>
            <a:ext cx="8143931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Цель проекта: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Развитие свободной творческой личности через введение детей в мир сказок      А.С.Пушкина.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Задачи: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1. Развивать интерес к творчеству великого поэта, к русской литературе.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2. Расширять кругозор, словарный запас,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познавательную активность,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коммуникативные навыки, совершенствовать  звукопроизношение,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выразительность и связную речь детей.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3. Формировать у детей способность делать выводы, умозаключения,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побуждать собственным оценочным суждениям по поводу прочитанного,   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развивать эмоциональную отзывчивость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4. Помочь увидеть занимательность сюжетов и особенность языка в         произведениях Пушкина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5. Отобразить полученные впечатления в продуктах детской художественной         деятельности,</a:t>
            </a:r>
            <a:r>
              <a:rPr lang="ru-RU" sz="16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содействовать творческому развитию детей.</a:t>
            </a:r>
            <a:endParaRPr lang="ru-RU" sz="1600" dirty="0" smtClean="0"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6. Воспитывать чувства добра, справедливости, умение любить и  видеть прекрасное.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7. Воспитывать чувство народности, гордость за свою Родину и прославивших ее    великих людей.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8. Подготовить детей к выступлению на конкурсе чтецов на уровне ДОУ и района.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  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9.  Создать единое развивающее пространство, включающее детей, педагогов и родителей.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57158" y="357166"/>
            <a:ext cx="842968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latin typeface="Georgia" pitchFamily="18" charset="0"/>
              </a:rPr>
              <a:t>Этапы реализации проекта</a:t>
            </a:r>
          </a:p>
          <a:p>
            <a:endParaRPr lang="ru-RU" sz="1400" dirty="0" smtClean="0">
              <a:latin typeface="Georgia" pitchFamily="18" charset="0"/>
            </a:endParaRPr>
          </a:p>
          <a:p>
            <a:r>
              <a:rPr lang="ru-RU" sz="1400" b="1" dirty="0" smtClean="0">
                <a:latin typeface="Georgia" pitchFamily="18" charset="0"/>
              </a:rPr>
              <a:t>1 этап – подготовительный:</a:t>
            </a:r>
            <a:endParaRPr lang="ru-RU" sz="1400" dirty="0" smtClean="0">
              <a:latin typeface="Georgia" pitchFamily="18" charset="0"/>
            </a:endParaRPr>
          </a:p>
          <a:p>
            <a:r>
              <a:rPr lang="ru-RU" sz="1400" dirty="0" smtClean="0">
                <a:latin typeface="Georgia" pitchFamily="18" charset="0"/>
              </a:rPr>
              <a:t>   Организация подготовительной работы для реализации данного проекта:</a:t>
            </a:r>
          </a:p>
          <a:p>
            <a:r>
              <a:rPr lang="ru-RU" sz="1400" dirty="0" smtClean="0">
                <a:latin typeface="Georgia" pitchFamily="18" charset="0"/>
              </a:rPr>
              <a:t>   1. Обсуждение целей и задач проекта.</a:t>
            </a:r>
          </a:p>
          <a:p>
            <a:r>
              <a:rPr lang="ru-RU" sz="1400" dirty="0" smtClean="0">
                <a:latin typeface="Georgia" pitchFamily="18" charset="0"/>
              </a:rPr>
              <a:t>   2. Распределение материала на блоки, составление плана работы.</a:t>
            </a:r>
          </a:p>
          <a:p>
            <a:r>
              <a:rPr lang="ru-RU" sz="1400" dirty="0" smtClean="0">
                <a:latin typeface="Georgia" pitchFamily="18" charset="0"/>
              </a:rPr>
              <a:t>    3. Работа с родителям по теме проекта.</a:t>
            </a:r>
          </a:p>
          <a:p>
            <a:r>
              <a:rPr lang="ru-RU" sz="1400" b="1" dirty="0" smtClean="0">
                <a:latin typeface="Georgia" pitchFamily="18" charset="0"/>
              </a:rPr>
              <a:t>2 этап – основной:</a:t>
            </a:r>
            <a:endParaRPr lang="ru-RU" sz="1400" dirty="0" smtClean="0">
              <a:latin typeface="Georgia" pitchFamily="18" charset="0"/>
            </a:endParaRPr>
          </a:p>
          <a:p>
            <a:r>
              <a:rPr lang="ru-RU" sz="1400" dirty="0" smtClean="0">
                <a:latin typeface="Georgia" pitchFamily="18" charset="0"/>
              </a:rPr>
              <a:t>   1. Планирование работы воспитателей с детьми.</a:t>
            </a:r>
          </a:p>
          <a:p>
            <a:r>
              <a:rPr lang="ru-RU" sz="1400" dirty="0" smtClean="0">
                <a:latin typeface="Georgia" pitchFamily="18" charset="0"/>
              </a:rPr>
              <a:t>   2. Создание условий для реализации проекта: пополнение и подбор материала для реализации проекта, проведение сбора необходимых материалов и  литературных   источников по соответствующим тематикам.</a:t>
            </a:r>
          </a:p>
          <a:p>
            <a:r>
              <a:rPr lang="ru-RU" sz="1400" dirty="0" smtClean="0">
                <a:latin typeface="Georgia" pitchFamily="18" charset="0"/>
              </a:rPr>
              <a:t>   3. Пропаганда знаний о влиянии художественной литературы на развитие ребёнка для родителей воспитанников.</a:t>
            </a:r>
          </a:p>
          <a:p>
            <a:r>
              <a:rPr lang="ru-RU" sz="1400" dirty="0" smtClean="0">
                <a:latin typeface="Georgia" pitchFamily="18" charset="0"/>
              </a:rPr>
              <a:t>   4. Создание базы данных о сказках Пушкина А.С.:</a:t>
            </a:r>
          </a:p>
          <a:p>
            <a:r>
              <a:rPr lang="ru-RU" sz="1400" dirty="0" smtClean="0">
                <a:latin typeface="Georgia" pitchFamily="18" charset="0"/>
              </a:rPr>
              <a:t>        оказание информационной и методической помощи педагогам, родителям.</a:t>
            </a:r>
          </a:p>
          <a:p>
            <a:r>
              <a:rPr lang="ru-RU" sz="1400" dirty="0" smtClean="0">
                <a:latin typeface="Georgia" pitchFamily="18" charset="0"/>
              </a:rPr>
              <a:t>   5. Организация тематических выставок, создание фотогазет.</a:t>
            </a:r>
          </a:p>
          <a:p>
            <a:r>
              <a:rPr lang="ru-RU" sz="1400" b="1" dirty="0" smtClean="0">
                <a:latin typeface="Georgia" pitchFamily="18" charset="0"/>
              </a:rPr>
              <a:t>3 этап – заключительный:</a:t>
            </a:r>
            <a:endParaRPr lang="ru-RU" sz="1400" dirty="0" smtClean="0">
              <a:latin typeface="Georgia" pitchFamily="18" charset="0"/>
            </a:endParaRPr>
          </a:p>
          <a:p>
            <a:r>
              <a:rPr lang="ru-RU" sz="1400" dirty="0" smtClean="0">
                <a:latin typeface="Georgia" pitchFamily="18" charset="0"/>
              </a:rPr>
              <a:t>       Подведение итогов проведенной работы, подготовка отчетных материалов. </a:t>
            </a:r>
          </a:p>
          <a:p>
            <a:r>
              <a:rPr lang="ru-RU" sz="1400" dirty="0" smtClean="0">
                <a:latin typeface="Georgia" pitchFamily="18" charset="0"/>
              </a:rPr>
              <a:t>       Создание презентации. Создание видеофильма.</a:t>
            </a:r>
          </a:p>
          <a:p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Обеспечение: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сборники сказок А.С. Пушкина; иллюстрации к сказкам, литература, репродукции картин, рисунков, фотографии по биографии А.С. Пушкина, фото-презентации; мультфильмы по сказкам А.С. Пушкина; аудиозаписи классической музыки композитора Н.А. Римского-Корсакова,  К. Сен-Санса, А.С.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Грибоедова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М.И. Глинки;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костюмы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и атрибуты для  </a:t>
            </a:r>
            <a:r>
              <a:rPr lang="ru-RU" sz="1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театральных постановок,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методическая литература.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357166"/>
            <a:ext cx="83582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Georgia" pitchFamily="18" charset="0"/>
            </a:endParaRPr>
          </a:p>
          <a:p>
            <a:pPr algn="ctr"/>
            <a:r>
              <a:rPr lang="ru-RU" b="1" dirty="0" smtClean="0">
                <a:latin typeface="Georgia" pitchFamily="18" charset="0"/>
              </a:rPr>
              <a:t>План мероприятий проекта:</a:t>
            </a:r>
          </a:p>
          <a:p>
            <a:pPr algn="ctr"/>
            <a:endParaRPr lang="ru-RU" b="1" dirty="0" smtClean="0">
              <a:latin typeface="Georgia" pitchFamily="18" charset="0"/>
            </a:endParaRPr>
          </a:p>
          <a:p>
            <a:r>
              <a:rPr lang="ru-RU" b="1" i="1" dirty="0" smtClean="0">
                <a:latin typeface="Georgia" pitchFamily="18" charset="0"/>
              </a:rPr>
              <a:t>Образовательная область.  Речевое развитие</a:t>
            </a:r>
            <a:endParaRPr lang="ru-RU" dirty="0" smtClean="0">
              <a:latin typeface="Georgia" pitchFamily="18" charset="0"/>
            </a:endParaRPr>
          </a:p>
          <a:p>
            <a:pPr lvl="0"/>
            <a:r>
              <a:rPr lang="ru-RU" dirty="0" smtClean="0">
                <a:latin typeface="Georgia" pitchFamily="18" charset="0"/>
              </a:rPr>
              <a:t>1. Чтение сказок А.С. Пушкина:</a:t>
            </a:r>
          </a:p>
          <a:p>
            <a:r>
              <a:rPr lang="ru-RU" dirty="0" smtClean="0">
                <a:latin typeface="Georgia" pitchFamily="18" charset="0"/>
              </a:rPr>
              <a:t>«Сказка о рыбаке и рыбке», </a:t>
            </a:r>
          </a:p>
          <a:p>
            <a:r>
              <a:rPr lang="ru-RU" dirty="0" smtClean="0">
                <a:latin typeface="Georgia" pitchFamily="18" charset="0"/>
              </a:rPr>
              <a:t>«Сказка о мертвой царевне и о семи богатырях»,</a:t>
            </a:r>
          </a:p>
          <a:p>
            <a:r>
              <a:rPr lang="ru-RU" dirty="0" smtClean="0">
                <a:latin typeface="Georgia" pitchFamily="18" charset="0"/>
              </a:rPr>
              <a:t>«Сказка о царе </a:t>
            </a:r>
            <a:r>
              <a:rPr lang="ru-RU" dirty="0" err="1" smtClean="0">
                <a:latin typeface="Georgia" pitchFamily="18" charset="0"/>
              </a:rPr>
              <a:t>Салтане</a:t>
            </a:r>
            <a:r>
              <a:rPr lang="ru-RU" dirty="0" smtClean="0">
                <a:latin typeface="Georgia" pitchFamily="18" charset="0"/>
              </a:rPr>
              <a:t>, о сыне его славном и могучем богатыре князе  </a:t>
            </a:r>
            <a:r>
              <a:rPr lang="ru-RU" dirty="0" err="1" smtClean="0">
                <a:latin typeface="Georgia" pitchFamily="18" charset="0"/>
              </a:rPr>
              <a:t>Гвидоне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Салтановиче</a:t>
            </a:r>
            <a:r>
              <a:rPr lang="ru-RU" dirty="0" smtClean="0">
                <a:latin typeface="Georgia" pitchFamily="18" charset="0"/>
              </a:rPr>
              <a:t> и о прекрасной Царевне Лебеди»,</a:t>
            </a:r>
          </a:p>
          <a:p>
            <a:r>
              <a:rPr lang="ru-RU" dirty="0" smtClean="0">
                <a:latin typeface="Georgia" pitchFamily="18" charset="0"/>
              </a:rPr>
              <a:t> «Сказка о золотом петушке», </a:t>
            </a:r>
          </a:p>
          <a:p>
            <a:r>
              <a:rPr lang="ru-RU" dirty="0" smtClean="0">
                <a:latin typeface="Georgia" pitchFamily="18" charset="0"/>
              </a:rPr>
              <a:t> «Сказка о попе и о работнике его </a:t>
            </a:r>
            <a:r>
              <a:rPr lang="ru-RU" dirty="0" err="1" smtClean="0">
                <a:latin typeface="Georgia" pitchFamily="18" charset="0"/>
              </a:rPr>
              <a:t>Балде</a:t>
            </a:r>
            <a:r>
              <a:rPr lang="ru-RU" dirty="0" smtClean="0">
                <a:latin typeface="Georgia" pitchFamily="18" charset="0"/>
              </a:rPr>
              <a:t>».</a:t>
            </a:r>
          </a:p>
          <a:p>
            <a:r>
              <a:rPr lang="ru-RU" dirty="0" smtClean="0">
                <a:latin typeface="Georgia" pitchFamily="18" charset="0"/>
              </a:rPr>
              <a:t> 2. Беседа по сказкам А.С. Пушкина </a:t>
            </a:r>
          </a:p>
          <a:p>
            <a:r>
              <a:rPr lang="ru-RU" dirty="0" smtClean="0">
                <a:latin typeface="Georgia" pitchFamily="18" charset="0"/>
              </a:rPr>
              <a:t> 3. Чтение отрывков стихотворений А.С. Пушкина о зиме и  осени:  «Зимнее утро»,  «Зимний вечер»,  «Зимняя дорога», «Какая ночь! Мороз трескучий»,   «Идет волшебница-зима»,   «Зимы ждала, ждала природа», «Уж небо осенью дышало»</a:t>
            </a:r>
          </a:p>
          <a:p>
            <a:r>
              <a:rPr lang="ru-RU" dirty="0" smtClean="0">
                <a:latin typeface="Georgia" pitchFamily="18" charset="0"/>
              </a:rPr>
              <a:t>4. Заучивание стихотворений и отрывков из сказок А.С. Пушкина </a:t>
            </a:r>
          </a:p>
          <a:p>
            <a:r>
              <a:rPr lang="ru-RU" dirty="0" smtClean="0">
                <a:latin typeface="Georgia" pitchFamily="18" charset="0"/>
              </a:rPr>
              <a:t>Участники: воспитатели, логопед, родители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142853"/>
            <a:ext cx="8501122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b="1" i="1" dirty="0" smtClean="0">
              <a:latin typeface="Georgia" pitchFamily="18" charset="0"/>
            </a:endParaRPr>
          </a:p>
          <a:p>
            <a:r>
              <a:rPr lang="ru-RU" sz="1500" b="1" i="1" dirty="0" smtClean="0">
                <a:latin typeface="Georgia" pitchFamily="18" charset="0"/>
              </a:rPr>
              <a:t>Образовательная область. Социально- коммуникативное развитие.</a:t>
            </a:r>
          </a:p>
          <a:p>
            <a:r>
              <a:rPr lang="ru-RU" sz="1500" b="1" dirty="0" smtClean="0">
                <a:latin typeface="Georgia" pitchFamily="18" charset="0"/>
              </a:rPr>
              <a:t> </a:t>
            </a:r>
            <a:r>
              <a:rPr lang="ru-RU" sz="1500" dirty="0" smtClean="0">
                <a:latin typeface="Georgia" pitchFamily="18" charset="0"/>
              </a:rPr>
              <a:t>1. Рассказ воспитателя об А.С. Пушкине. Рассматривание портрета А.С. Пушкина.</a:t>
            </a:r>
          </a:p>
          <a:p>
            <a:r>
              <a:rPr lang="ru-RU" sz="1500" dirty="0" smtClean="0">
                <a:latin typeface="Georgia" pitchFamily="18" charset="0"/>
              </a:rPr>
              <a:t>2. Рассматривание иллюстраций к сказкам А.С. Пушкина:</a:t>
            </a:r>
          </a:p>
          <a:p>
            <a:r>
              <a:rPr lang="ru-RU" sz="1500" dirty="0" smtClean="0">
                <a:latin typeface="Georgia" pitchFamily="18" charset="0"/>
              </a:rPr>
              <a:t>    «Царевна с яблоком. Пробуждение царевны. «Дочка царская жива!»</a:t>
            </a:r>
          </a:p>
          <a:p>
            <a:r>
              <a:rPr lang="ru-RU" sz="1500" dirty="0" smtClean="0">
                <a:latin typeface="Georgia" pitchFamily="18" charset="0"/>
              </a:rPr>
              <a:t>     «Воротился старик ко старухе»</a:t>
            </a:r>
          </a:p>
          <a:p>
            <a:r>
              <a:rPr lang="ru-RU" sz="1500" dirty="0" smtClean="0">
                <a:latin typeface="Georgia" pitchFamily="18" charset="0"/>
              </a:rPr>
              <a:t>     «Избушка там на курьих ножках» «Там ступа с бабою ягой»</a:t>
            </a:r>
          </a:p>
          <a:p>
            <a:r>
              <a:rPr lang="ru-RU" sz="1500" dirty="0" smtClean="0">
                <a:latin typeface="Georgia" pitchFamily="18" charset="0"/>
              </a:rPr>
              <a:t>      «Царевна - Лебедь»,</a:t>
            </a:r>
          </a:p>
          <a:p>
            <a:r>
              <a:rPr lang="ru-RU" sz="1500" dirty="0" smtClean="0">
                <a:latin typeface="Georgia" pitchFamily="18" charset="0"/>
              </a:rPr>
              <a:t>      «Бочка по морю плывет»</a:t>
            </a:r>
          </a:p>
          <a:p>
            <a:r>
              <a:rPr lang="ru-RU" sz="1500" dirty="0" smtClean="0">
                <a:latin typeface="Georgia" pitchFamily="18" charset="0"/>
              </a:rPr>
              <a:t>      «Тридцать три богатыря» И. </a:t>
            </a:r>
            <a:r>
              <a:rPr lang="ru-RU" sz="1500" dirty="0" err="1" smtClean="0">
                <a:latin typeface="Georgia" pitchFamily="18" charset="0"/>
              </a:rPr>
              <a:t>Билибин</a:t>
            </a:r>
            <a:r>
              <a:rPr lang="ru-RU" sz="1500" dirty="0" smtClean="0">
                <a:latin typeface="Georgia" pitchFamily="18" charset="0"/>
              </a:rPr>
              <a:t>,</a:t>
            </a:r>
          </a:p>
          <a:p>
            <a:r>
              <a:rPr lang="ru-RU" sz="1500" dirty="0" smtClean="0">
                <a:latin typeface="Georgia" pitchFamily="18" charset="0"/>
              </a:rPr>
              <a:t>3. Беседа «Море в поэзии А.С. Пушкина».</a:t>
            </a:r>
          </a:p>
          <a:p>
            <a:r>
              <a:rPr lang="ru-RU" sz="1500" dirty="0" smtClean="0">
                <a:latin typeface="Georgia" pitchFamily="18" charset="0"/>
              </a:rPr>
              <a:t>4. Речевые подвижные игры:</a:t>
            </a:r>
          </a:p>
          <a:p>
            <a:r>
              <a:rPr lang="ru-RU" sz="1500" dirty="0" smtClean="0">
                <a:latin typeface="Georgia" pitchFamily="18" charset="0"/>
              </a:rPr>
              <a:t>      «Шмель»,</a:t>
            </a:r>
          </a:p>
          <a:p>
            <a:r>
              <a:rPr lang="ru-RU" sz="1500" dirty="0" smtClean="0">
                <a:latin typeface="Georgia" pitchFamily="18" charset="0"/>
              </a:rPr>
              <a:t>      «Подводное </a:t>
            </a:r>
            <a:r>
              <a:rPr lang="ru-RU" sz="1500" smtClean="0">
                <a:latin typeface="Georgia" pitchFamily="18" charset="0"/>
              </a:rPr>
              <a:t>царство»</a:t>
            </a:r>
            <a:endParaRPr lang="ru-RU" sz="1500" dirty="0" smtClean="0">
              <a:latin typeface="Georgia" pitchFamily="18" charset="0"/>
            </a:endParaRPr>
          </a:p>
          <a:p>
            <a:r>
              <a:rPr lang="ru-RU" sz="1500" dirty="0" smtClean="0">
                <a:latin typeface="Georgia" pitchFamily="18" charset="0"/>
              </a:rPr>
              <a:t>5. Игра-фантазия «Если б я поймал золотую рыбку».</a:t>
            </a:r>
          </a:p>
          <a:p>
            <a:r>
              <a:rPr lang="ru-RU" sz="1500" dirty="0" smtClean="0">
                <a:latin typeface="Georgia" pitchFamily="18" charset="0"/>
              </a:rPr>
              <a:t>6. Дидактические игры:</a:t>
            </a:r>
          </a:p>
          <a:p>
            <a:r>
              <a:rPr lang="ru-RU" sz="1500" dirty="0" smtClean="0">
                <a:latin typeface="Georgia" pitchFamily="18" charset="0"/>
              </a:rPr>
              <a:t>         «Золотая рыбка»,</a:t>
            </a:r>
          </a:p>
          <a:p>
            <a:r>
              <a:rPr lang="ru-RU" sz="1500" dirty="0" smtClean="0">
                <a:latin typeface="Georgia" pitchFamily="18" charset="0"/>
              </a:rPr>
              <a:t>         «В синем море-океане»,</a:t>
            </a:r>
          </a:p>
          <a:p>
            <a:r>
              <a:rPr lang="ru-RU" sz="1500" dirty="0" smtClean="0">
                <a:latin typeface="Georgia" pitchFamily="18" charset="0"/>
              </a:rPr>
              <a:t>         «Кого не стало?»,</a:t>
            </a:r>
          </a:p>
          <a:p>
            <a:r>
              <a:rPr lang="ru-RU" sz="1500" dirty="0" smtClean="0">
                <a:latin typeface="Georgia" pitchFamily="18" charset="0"/>
              </a:rPr>
              <a:t>         «Подбери схему»,</a:t>
            </a:r>
          </a:p>
          <a:p>
            <a:r>
              <a:rPr lang="ru-RU" sz="1500" dirty="0" smtClean="0">
                <a:latin typeface="Georgia" pitchFamily="18" charset="0"/>
              </a:rPr>
              <a:t>         «Вспомни сказку»,</a:t>
            </a:r>
          </a:p>
          <a:p>
            <a:r>
              <a:rPr lang="ru-RU" sz="1500" dirty="0" smtClean="0">
                <a:latin typeface="Georgia" pitchFamily="18" charset="0"/>
              </a:rPr>
              <a:t>         «Кто скорее?»,</a:t>
            </a:r>
          </a:p>
          <a:p>
            <a:r>
              <a:rPr lang="ru-RU" sz="1500" dirty="0" smtClean="0">
                <a:latin typeface="Georgia" pitchFamily="18" charset="0"/>
              </a:rPr>
              <a:t>         «Составь и прочитай слова».</a:t>
            </a:r>
          </a:p>
          <a:p>
            <a:r>
              <a:rPr lang="ru-RU" sz="1500" dirty="0" smtClean="0">
                <a:latin typeface="Georgia" pitchFamily="18" charset="0"/>
              </a:rPr>
              <a:t>7. Экскурсия в библиотеку «Знакомство со сказками А.С. Пушкина».</a:t>
            </a:r>
          </a:p>
          <a:p>
            <a:r>
              <a:rPr lang="ru-RU" sz="1500" dirty="0" smtClean="0">
                <a:latin typeface="Georgia" pitchFamily="18" charset="0"/>
              </a:rPr>
              <a:t>8. Конкурс чтецов отрывков из произведений А.С. Пушкина </a:t>
            </a:r>
          </a:p>
          <a:p>
            <a:r>
              <a:rPr lang="ru-RU" sz="1500" dirty="0" smtClean="0">
                <a:latin typeface="Georgia" pitchFamily="18" charset="0"/>
              </a:rPr>
              <a:t>9. Книжная выставка по сказкам А.С. Пушкина.</a:t>
            </a:r>
          </a:p>
          <a:p>
            <a:r>
              <a:rPr lang="ru-RU" sz="1500" dirty="0" smtClean="0">
                <a:latin typeface="Georgia" pitchFamily="18" charset="0"/>
              </a:rPr>
              <a:t>10. Родительский клуб «Мир сказок А.С. Пушкина» их влияние на развитие речи ребёнка.</a:t>
            </a:r>
          </a:p>
          <a:p>
            <a:r>
              <a:rPr lang="ru-RU" sz="1500" dirty="0" smtClean="0">
                <a:latin typeface="Georgia" pitchFamily="18" charset="0"/>
              </a:rPr>
              <a:t>11. Выставки детско-родительских рисунков:   «Сказки А.С. Пушкина».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14356"/>
            <a:ext cx="79296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Georgia" pitchFamily="18" charset="0"/>
              </a:rPr>
              <a:t>Образовательная область. Познавательное развитие.</a:t>
            </a:r>
          </a:p>
          <a:p>
            <a:endParaRPr lang="ru-RU" b="1" i="1" dirty="0" smtClean="0">
              <a:latin typeface="Georgia" pitchFamily="18" charset="0"/>
            </a:endParaRPr>
          </a:p>
          <a:p>
            <a:r>
              <a:rPr lang="ru-RU" dirty="0" smtClean="0">
                <a:latin typeface="Georgia" pitchFamily="18" charset="0"/>
              </a:rPr>
              <a:t>1. Литературная викторина по сказкам А.С. Пушкина.</a:t>
            </a:r>
          </a:p>
          <a:p>
            <a:r>
              <a:rPr lang="ru-RU" dirty="0" smtClean="0">
                <a:latin typeface="Georgia" pitchFamily="18" charset="0"/>
              </a:rPr>
              <a:t>2. Викторина по математике «Герои сказок Пушкина в цифрах».</a:t>
            </a:r>
          </a:p>
          <a:p>
            <a:r>
              <a:rPr lang="ru-RU" dirty="0" smtClean="0">
                <a:latin typeface="Georgia" pitchFamily="18" charset="0"/>
              </a:rPr>
              <a:t>3. Конструктивная деятельность:</a:t>
            </a:r>
          </a:p>
          <a:p>
            <a:r>
              <a:rPr lang="ru-RU" dirty="0" smtClean="0">
                <a:latin typeface="Georgia" pitchFamily="18" charset="0"/>
              </a:rPr>
              <a:t>         «Флот царя </a:t>
            </a:r>
            <a:r>
              <a:rPr lang="ru-RU" dirty="0" err="1" smtClean="0">
                <a:latin typeface="Georgia" pitchFamily="18" charset="0"/>
              </a:rPr>
              <a:t>Салтана</a:t>
            </a:r>
            <a:r>
              <a:rPr lang="ru-RU" dirty="0" smtClean="0">
                <a:latin typeface="Georgia" pitchFamily="18" charset="0"/>
              </a:rPr>
              <a:t>»,</a:t>
            </a:r>
          </a:p>
          <a:p>
            <a:r>
              <a:rPr lang="ru-RU" dirty="0" smtClean="0">
                <a:latin typeface="Georgia" pitchFamily="18" charset="0"/>
              </a:rPr>
              <a:t>         «Сказочные дворцы».</a:t>
            </a:r>
          </a:p>
          <a:p>
            <a:r>
              <a:rPr lang="ru-RU" dirty="0" smtClean="0">
                <a:latin typeface="Georgia" pitchFamily="18" charset="0"/>
              </a:rPr>
              <a:t>4. Видеосалон. Просмотр мультфильмов по сказкам А.С. Пушкина:</a:t>
            </a:r>
          </a:p>
          <a:p>
            <a:r>
              <a:rPr lang="ru-RU" dirty="0" smtClean="0">
                <a:latin typeface="Georgia" pitchFamily="18" charset="0"/>
              </a:rPr>
              <a:t>         «Сказка о рыбаке и рыбке»,</a:t>
            </a:r>
          </a:p>
          <a:p>
            <a:r>
              <a:rPr lang="ru-RU" dirty="0" smtClean="0">
                <a:latin typeface="Georgia" pitchFamily="18" charset="0"/>
              </a:rPr>
              <a:t>         «Сказка о мертвой царевне и о семи богатырях»,</a:t>
            </a:r>
          </a:p>
          <a:p>
            <a:r>
              <a:rPr lang="ru-RU" dirty="0" smtClean="0">
                <a:latin typeface="Georgia" pitchFamily="18" charset="0"/>
              </a:rPr>
              <a:t>         «Сказка о царе </a:t>
            </a:r>
            <a:r>
              <a:rPr lang="ru-RU" dirty="0" err="1" smtClean="0">
                <a:latin typeface="Georgia" pitchFamily="18" charset="0"/>
              </a:rPr>
              <a:t>Салтане</a:t>
            </a:r>
            <a:r>
              <a:rPr lang="ru-RU" dirty="0" smtClean="0">
                <a:latin typeface="Georgia" pitchFamily="18" charset="0"/>
              </a:rPr>
              <a:t>»,</a:t>
            </a:r>
          </a:p>
          <a:p>
            <a:r>
              <a:rPr lang="ru-RU" dirty="0" smtClean="0">
                <a:latin typeface="Georgia" pitchFamily="18" charset="0"/>
              </a:rPr>
              <a:t>         «Сказка о золотом петушке»,</a:t>
            </a:r>
          </a:p>
          <a:p>
            <a:r>
              <a:rPr lang="ru-RU" dirty="0" smtClean="0">
                <a:latin typeface="Georgia" pitchFamily="18" charset="0"/>
              </a:rPr>
              <a:t>         «Сказка о попе и о работнике его </a:t>
            </a:r>
            <a:r>
              <a:rPr lang="ru-RU" dirty="0" err="1" smtClean="0">
                <a:latin typeface="Georgia" pitchFamily="18" charset="0"/>
              </a:rPr>
              <a:t>Балде</a:t>
            </a:r>
            <a:r>
              <a:rPr lang="ru-RU" dirty="0" smtClean="0">
                <a:latin typeface="Georgia" pitchFamily="18" charset="0"/>
              </a:rPr>
              <a:t>».</a:t>
            </a:r>
          </a:p>
          <a:p>
            <a:r>
              <a:rPr lang="ru-RU" dirty="0" smtClean="0">
                <a:latin typeface="Georgia" pitchFamily="18" charset="0"/>
              </a:rPr>
              <a:t>5. Исследовательские работы о жизни А.С. Пушкина:</a:t>
            </a:r>
          </a:p>
          <a:p>
            <a:r>
              <a:rPr lang="ru-RU" dirty="0" smtClean="0">
                <a:latin typeface="Georgia" pitchFamily="18" charset="0"/>
              </a:rPr>
              <a:t>         «Первые книги»,</a:t>
            </a:r>
          </a:p>
          <a:p>
            <a:r>
              <a:rPr lang="ru-RU" dirty="0" smtClean="0">
                <a:latin typeface="Georgia" pitchFamily="18" charset="0"/>
              </a:rPr>
              <a:t>         «Откуда брались сказки».</a:t>
            </a:r>
            <a:endParaRPr lang="ru-RU" b="1" i="1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9"/>
            <a:ext cx="80010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Georgia" pitchFamily="18" charset="0"/>
              </a:rPr>
              <a:t>Художественно- эстетическое развитие.</a:t>
            </a:r>
          </a:p>
          <a:p>
            <a:r>
              <a:rPr lang="ru-RU" dirty="0" smtClean="0">
                <a:latin typeface="Georgia" pitchFamily="18" charset="0"/>
              </a:rPr>
              <a:t>1. </a:t>
            </a:r>
            <a:r>
              <a:rPr lang="ru-RU" sz="1200" dirty="0" smtClean="0">
                <a:latin typeface="Georgia" pitchFamily="18" charset="0"/>
              </a:rPr>
              <a:t>Лепка:</a:t>
            </a:r>
          </a:p>
          <a:p>
            <a:r>
              <a:rPr lang="ru-RU" sz="1200" dirty="0" smtClean="0">
                <a:latin typeface="Georgia" pitchFamily="18" charset="0"/>
              </a:rPr>
              <a:t>      «Белка песенки поет, да орешки все грызет»,   «Царевна Лебедь».</a:t>
            </a:r>
          </a:p>
          <a:p>
            <a:r>
              <a:rPr lang="ru-RU" sz="1200" dirty="0" smtClean="0">
                <a:latin typeface="Georgia" pitchFamily="18" charset="0"/>
              </a:rPr>
              <a:t>2. Рисование:</a:t>
            </a:r>
          </a:p>
          <a:p>
            <a:r>
              <a:rPr lang="ru-RU" sz="1200" dirty="0" smtClean="0">
                <a:latin typeface="Georgia" pitchFamily="18" charset="0"/>
              </a:rPr>
              <a:t>     «Рады мы проказам матушки-зимы!»,</a:t>
            </a:r>
          </a:p>
          <a:p>
            <a:r>
              <a:rPr lang="ru-RU" sz="1200" dirty="0" smtClean="0">
                <a:latin typeface="Georgia" pitchFamily="18" charset="0"/>
              </a:rPr>
              <a:t>      «Ель растет перед дворцом»,</a:t>
            </a:r>
          </a:p>
          <a:p>
            <a:r>
              <a:rPr lang="ru-RU" sz="1200" dirty="0" smtClean="0">
                <a:latin typeface="Georgia" pitchFamily="18" charset="0"/>
              </a:rPr>
              <a:t>      «Что за прелесть эти сказки!»,</a:t>
            </a:r>
          </a:p>
          <a:p>
            <a:r>
              <a:rPr lang="ru-RU" sz="1200" dirty="0" smtClean="0">
                <a:latin typeface="Georgia" pitchFamily="18" charset="0"/>
              </a:rPr>
              <a:t>      «На стеклах легкие узоры»,</a:t>
            </a:r>
          </a:p>
          <a:p>
            <a:r>
              <a:rPr lang="ru-RU" sz="1200" dirty="0" smtClean="0">
                <a:latin typeface="Georgia" pitchFamily="18" charset="0"/>
              </a:rPr>
              <a:t>      «Сказочный дворец»,</a:t>
            </a:r>
          </a:p>
          <a:p>
            <a:r>
              <a:rPr lang="ru-RU" sz="1200" dirty="0" smtClean="0">
                <a:latin typeface="Georgia" pitchFamily="18" charset="0"/>
              </a:rPr>
              <a:t>      «Петушок с высокой спицы»,</a:t>
            </a:r>
          </a:p>
          <a:p>
            <a:r>
              <a:rPr lang="ru-RU" sz="1200" dirty="0" smtClean="0">
                <a:latin typeface="Georgia" pitchFamily="18" charset="0"/>
              </a:rPr>
              <a:t>      «Царство золотой рыбки».</a:t>
            </a:r>
          </a:p>
          <a:p>
            <a:r>
              <a:rPr lang="ru-RU" sz="1200" dirty="0" smtClean="0">
                <a:latin typeface="Georgia" pitchFamily="18" charset="0"/>
              </a:rPr>
              <a:t>3. Аппликация, ручной труд:</a:t>
            </a:r>
          </a:p>
          <a:p>
            <a:r>
              <a:rPr lang="ru-RU" sz="1200" dirty="0" smtClean="0">
                <a:latin typeface="Georgia" pitchFamily="18" charset="0"/>
              </a:rPr>
              <a:t>       «Сказочный дворец»,</a:t>
            </a:r>
          </a:p>
          <a:p>
            <a:r>
              <a:rPr lang="ru-RU" sz="1200" dirty="0" smtClean="0">
                <a:latin typeface="Georgia" pitchFamily="18" charset="0"/>
              </a:rPr>
              <a:t>       «Золотая Рыбка»,</a:t>
            </a:r>
          </a:p>
          <a:p>
            <a:r>
              <a:rPr lang="ru-RU" sz="1200" dirty="0" smtClean="0">
                <a:latin typeface="Georgia" pitchFamily="18" charset="0"/>
              </a:rPr>
              <a:t>          Природный и бросовый материал «33 богатыря».</a:t>
            </a:r>
          </a:p>
          <a:p>
            <a:r>
              <a:rPr lang="ru-RU" sz="1200" dirty="0" smtClean="0">
                <a:latin typeface="Georgia" pitchFamily="18" charset="0"/>
              </a:rPr>
              <a:t>4. Коллаж «Герои сказок Пушкина».</a:t>
            </a:r>
          </a:p>
          <a:p>
            <a:r>
              <a:rPr lang="ru-RU" sz="1200" dirty="0" smtClean="0">
                <a:latin typeface="Georgia" pitchFamily="18" charset="0"/>
              </a:rPr>
              <a:t>5. Слушание музыки:</a:t>
            </a:r>
          </a:p>
          <a:p>
            <a:r>
              <a:rPr lang="ru-RU" sz="1200" dirty="0" smtClean="0">
                <a:latin typeface="Georgia" pitchFamily="18" charset="0"/>
              </a:rPr>
              <a:t>        «Полька «Попрыгунья» С. Свиридов (первое чудо «Белочка»),</a:t>
            </a:r>
          </a:p>
          <a:p>
            <a:r>
              <a:rPr lang="ru-RU" sz="1200" dirty="0" smtClean="0">
                <a:latin typeface="Georgia" pitchFamily="18" charset="0"/>
              </a:rPr>
              <a:t>        «Море» опера «Садко» Н.А. Римский-Корсаков (второе чудо «Тридцать три богатыря»),</a:t>
            </a:r>
          </a:p>
          <a:p>
            <a:r>
              <a:rPr lang="ru-RU" sz="1200" dirty="0" smtClean="0">
                <a:latin typeface="Georgia" pitchFamily="18" charset="0"/>
              </a:rPr>
              <a:t>       «Ноктюрн «Грезы любви» Ф. Лист (третье чудо «Превращение Царевны Лебеди»),</a:t>
            </a:r>
          </a:p>
          <a:p>
            <a:r>
              <a:rPr lang="ru-RU" sz="1200" dirty="0" smtClean="0">
                <a:latin typeface="Georgia" pitchFamily="18" charset="0"/>
              </a:rPr>
              <a:t>          русская народная песня «Во саду ли, в огороде»,</a:t>
            </a:r>
          </a:p>
          <a:p>
            <a:r>
              <a:rPr lang="ru-RU" sz="1200" dirty="0" smtClean="0">
                <a:latin typeface="Georgia" pitchFamily="18" charset="0"/>
              </a:rPr>
              <a:t>         песня «Ветер по морю гуляет» (музыка Г. Струве).</a:t>
            </a:r>
          </a:p>
          <a:p>
            <a:r>
              <a:rPr lang="ru-RU" sz="1200" dirty="0" smtClean="0">
                <a:latin typeface="Georgia" pitchFamily="18" charset="0"/>
              </a:rPr>
              <a:t>6.  Импровизация:</a:t>
            </a:r>
          </a:p>
          <a:p>
            <a:r>
              <a:rPr lang="ru-RU" sz="1200" dirty="0" smtClean="0">
                <a:latin typeface="Georgia" pitchFamily="18" charset="0"/>
              </a:rPr>
              <a:t>         Полет насекомых «Полет шмеля» Н. Римского-Корсакова,</a:t>
            </a:r>
          </a:p>
          <a:p>
            <a:r>
              <a:rPr lang="ru-RU" sz="1200" dirty="0" smtClean="0">
                <a:latin typeface="Georgia" pitchFamily="18" charset="0"/>
              </a:rPr>
              <a:t>         «Образ Белки».</a:t>
            </a:r>
          </a:p>
          <a:p>
            <a:r>
              <a:rPr lang="ru-RU" sz="1200" dirty="0" smtClean="0">
                <a:latin typeface="Georgia" pitchFamily="18" charset="0"/>
              </a:rPr>
              <a:t>7.  Игра-драматизация:</a:t>
            </a:r>
          </a:p>
          <a:p>
            <a:r>
              <a:rPr lang="ru-RU" sz="1200" dirty="0" smtClean="0">
                <a:latin typeface="Georgia" pitchFamily="18" charset="0"/>
              </a:rPr>
              <a:t>       «У самого синего моря»,</a:t>
            </a:r>
          </a:p>
          <a:p>
            <a:r>
              <a:rPr lang="ru-RU" sz="1200" dirty="0" smtClean="0">
                <a:latin typeface="Georgia" pitchFamily="18" charset="0"/>
              </a:rPr>
              <a:t>       «Свет мой, зеркальце»,</a:t>
            </a:r>
          </a:p>
          <a:p>
            <a:r>
              <a:rPr lang="ru-RU" sz="1200" dirty="0" smtClean="0">
                <a:latin typeface="Georgia" pitchFamily="18" charset="0"/>
              </a:rPr>
              <a:t>       «В чешуе, как жар горя, тридцать три богатыря»,</a:t>
            </a:r>
          </a:p>
          <a:p>
            <a:r>
              <a:rPr lang="ru-RU" sz="1200" dirty="0" smtClean="0">
                <a:latin typeface="Georgia" pitchFamily="18" charset="0"/>
              </a:rPr>
              <a:t>        «Чем вы, гости, торг ведете и куда теперь плывете?».</a:t>
            </a:r>
          </a:p>
          <a:p>
            <a:r>
              <a:rPr lang="ru-RU" sz="1200" dirty="0" smtClean="0">
                <a:latin typeface="Georgia" pitchFamily="18" charset="0"/>
              </a:rPr>
              <a:t>8. Игра на музыкальных инструментах:</a:t>
            </a:r>
          </a:p>
          <a:p>
            <a:r>
              <a:rPr lang="ru-RU" sz="1200" dirty="0" smtClean="0">
                <a:latin typeface="Georgia" pitchFamily="18" charset="0"/>
              </a:rPr>
              <a:t>        «Во саду ли, в огороде» русская народная мелодия,   «Марш </a:t>
            </a:r>
            <a:r>
              <a:rPr lang="ru-RU" sz="1200" dirty="0" err="1" smtClean="0">
                <a:latin typeface="Georgia" pitchFamily="18" charset="0"/>
              </a:rPr>
              <a:t>Черномора</a:t>
            </a:r>
            <a:r>
              <a:rPr lang="ru-RU" sz="1200" dirty="0" smtClean="0">
                <a:latin typeface="Georgia" pitchFamily="18" charset="0"/>
              </a:rPr>
              <a:t>».</a:t>
            </a:r>
            <a:endParaRPr lang="ru-RU" sz="1200" b="1" i="1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71472" y="214290"/>
            <a:ext cx="807249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303F5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Ожидаемый результат: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	В ходе реализации данного проекта у детей развивается эмоциональная отзывчивость, эмоциональное отношение к героям и фактам произведений, заметно обогащается восприятие детьми художественной формы произведений, формируется внимание к выразительным средствам языка.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	У детей повышается интерес к произведениям А.С.Пушкина, активизируется потребность к чтению, узнаванию нового. Дети получают более глубокие знания о русской культуре, о быте и традициях русского народа, расширяется кругозор, совершенствуются социальные навыки поведения, творчества(в лепке и рисовании), умение преодолевать трудности в общении. 	Игра-драматизация на основе литературных произведений становится одним из средств развития детского творчества. У родителей появляется стремление учиться быть родителями, принимать участие в жизни группы, в различных мероприятиях ДОУ.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1022</Words>
  <Application>Microsoft Office PowerPoint</Application>
  <PresentationFormat>Экран (4:3)</PresentationFormat>
  <Paragraphs>183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МУНИЦИПАЛЬНОЕ   БЮДЖЕТНОЕ   ДОШКОЛЬНОЕ  ОБРАЗОВАТЕЛЬНОЕ   УЧРЕЖДЕНИЕ КОМБИНИРОВАННОГО  ВИДА  ДЕТСКИЙ  САД № 19 «ЗАЙЧИК»  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Познавательная экскурсия в библиотеку по сказкам А.С. Пушкина</vt:lpstr>
      <vt:lpstr>Дети и педагоги сочинили сказку.</vt:lpstr>
      <vt:lpstr>Театрализация</vt:lpstr>
      <vt:lpstr>Слайд 13</vt:lpstr>
      <vt:lpstr>Слайд 14</vt:lpstr>
      <vt:lpstr>Продуктивная деятельность </vt:lpstr>
      <vt:lpstr>Слайд 16</vt:lpstr>
      <vt:lpstr>Слайд 17</vt:lpstr>
      <vt:lpstr>Рисование  шерстяной  акварелью</vt:lpstr>
      <vt:lpstr>Слайд 19</vt:lpstr>
      <vt:lpstr>Слайд 20</vt:lpstr>
      <vt:lpstr>Слайд 21</vt:lpstr>
      <vt:lpstr>Детство- страна возможностей!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1</cp:lastModifiedBy>
  <cp:revision>47</cp:revision>
  <dcterms:created xsi:type="dcterms:W3CDTF">2019-02-10T05:14:38Z</dcterms:created>
  <dcterms:modified xsi:type="dcterms:W3CDTF">2019-02-15T08:20:48Z</dcterms:modified>
</cp:coreProperties>
</file>