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0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9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36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147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494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22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4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6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2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9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8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7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6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0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5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8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9D8F-BC8D-424B-8FAE-F90D82E00BE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A65E65-D71E-4CEC-851C-C2E7865CF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9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boltun-spb.ru/fingers/finger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boltun-spb.ru/fingers/finger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boltun-spb.ru/exs/teatr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boltun-spb.ru/fingers/finger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369870"/>
            <a:ext cx="8915399" cy="3482939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Развитие мелкой моторики у детей с нарушением речи</a:t>
            </a:r>
            <a:br>
              <a:rPr lang="ru-RU" sz="4400" b="1" i="1" dirty="0" smtClean="0"/>
            </a:br>
            <a:r>
              <a:rPr lang="ru-RU" sz="4400" b="1" i="1" dirty="0"/>
              <a:t/>
            </a:r>
            <a:br>
              <a:rPr lang="ru-RU" sz="4400" b="1" i="1" dirty="0"/>
            </a:br>
            <a:r>
              <a:rPr lang="ru-RU" sz="4400" b="1" i="1" dirty="0" smtClean="0"/>
              <a:t>                                        </a:t>
            </a:r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2" y="3277456"/>
            <a:ext cx="8915399" cy="2513191"/>
          </a:xfrm>
        </p:spPr>
        <p:txBody>
          <a:bodyPr/>
          <a:lstStyle/>
          <a:p>
            <a:pPr algn="r"/>
            <a:r>
              <a:rPr lang="ru-RU" dirty="0" smtClean="0"/>
              <a:t>                                                                       подготовила:                                                                                   учитель-логопед Вигдорович М.С.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95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-1543885"/>
            <a:ext cx="10515600" cy="2596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УПРАЖНЕНИЕ «ЁЖИК»: увеличить картинку">
            <a:hlinkClick r:id="rId2" tgtFrame="_blank" tooltip="&quot;УПРАЖНЕНИЕ «ЁЖИК»: увеличить картинку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64413" y="497305"/>
            <a:ext cx="1273996" cy="279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26161"/>
              </p:ext>
            </p:extLst>
          </p:nvPr>
        </p:nvGraphicFramePr>
        <p:xfrm>
          <a:off x="3020602" y="834190"/>
          <a:ext cx="6585734" cy="1844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5734">
                  <a:extLst>
                    <a:ext uri="{9D8B030D-6E8A-4147-A177-3AD203B41FA5}">
                      <a16:colId xmlns:a16="http://schemas.microsoft.com/office/drawing/2014/main" val="2482661509"/>
                    </a:ext>
                  </a:extLst>
                </a:gridCol>
              </a:tblGrid>
              <a:tr h="184484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3200" b="1" u="sng" cap="small" dirty="0">
                          <a:solidFill>
                            <a:schemeClr val="tx1"/>
                          </a:solidFill>
                          <a:effectLst/>
                        </a:rPr>
                        <a:t>ёжик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руки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сцепить в замок, пальцы одной руки и большой палец другой руки выпрямить 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0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936141"/>
                  </a:ext>
                </a:extLst>
              </a:tr>
            </a:tbl>
          </a:graphicData>
        </a:graphic>
      </p:graphicFrame>
      <p:pic>
        <p:nvPicPr>
          <p:cNvPr id="6" name="Рисунок 5" descr="УПРАЖНЕНИЕ «КОШКА»: увеличить картинку">
            <a:hlinkClick r:id="rId2" tgtFrame="_blank" tooltip="&quot;УПРАЖНЕНИЕ «КОШКА»: увеличить картинку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2492" y="4004260"/>
            <a:ext cx="1345917" cy="228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20602" y="4004259"/>
            <a:ext cx="6139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cap="small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кошка</a:t>
            </a:r>
            <a: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соединить средний и безымянный пальцы с большим, указательный и мизинец поднять вверх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6450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-545432"/>
            <a:ext cx="10515600" cy="25667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 descr="УПРАЖНЕНИЕ «КОЗА РОГАТАЯ»: увеличить картинку">
            <a:hlinkClick r:id="rId2" tgtFrame="_blank" tooltip="&quot;УПРАЖНЕНИЕ «КОЗА РОГАТАЯ»: увеличить картинку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73579" y="1668379"/>
            <a:ext cx="2082968" cy="3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81135" y="2017086"/>
            <a:ext cx="673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cap="small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коза рогатая</a:t>
            </a:r>
            <a: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указательный и мизинец выпрямлены, большой палец - на согнутых безымянном и среднем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8336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542" y="144379"/>
            <a:ext cx="10515600" cy="1181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/>
              <a:t>Пальчиковый театр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ПАЛЬЧИКОВЫЙ ТЕАТР: увеличить картинку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50040" y="1479479"/>
            <a:ext cx="8044666" cy="395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64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-401054"/>
            <a:ext cx="10515600" cy="802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2494" y="277402"/>
            <a:ext cx="9370032" cy="642819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2800" b="1" i="1" u="sng" cap="small" dirty="0"/>
              <a:t>пальчиковый театр</a:t>
            </a:r>
            <a:r>
              <a:rPr lang="ru-RU" sz="12800" b="1" i="1" dirty="0"/>
              <a:t> - это увлекательная дидактическая игра, которая</a:t>
            </a:r>
            <a:r>
              <a:rPr lang="ru-RU" sz="12800" b="1" i="1" dirty="0" smtClean="0"/>
              <a:t>:</a:t>
            </a:r>
          </a:p>
          <a:p>
            <a:pPr marL="0" indent="0">
              <a:buNone/>
            </a:pPr>
            <a:r>
              <a:rPr lang="ru-RU" sz="12800" b="1" dirty="0" smtClean="0"/>
              <a:t> </a:t>
            </a:r>
            <a:endParaRPr lang="ru-RU" sz="12800" dirty="0"/>
          </a:p>
          <a:p>
            <a:pPr lvl="0"/>
            <a:r>
              <a:rPr lang="ru-RU" sz="9600" dirty="0"/>
              <a:t>стимулирует развитие мелкой моторики; </a:t>
            </a:r>
          </a:p>
          <a:p>
            <a:pPr lvl="0"/>
            <a:r>
              <a:rPr lang="ru-RU" sz="9600" dirty="0"/>
              <a:t>знакомит ребенка с такими понятиями как форма, цвет, размер; </a:t>
            </a:r>
          </a:p>
          <a:p>
            <a:pPr lvl="0"/>
            <a:r>
              <a:rPr lang="ru-RU" sz="9600" dirty="0"/>
              <a:t>помогает развивать пространственное восприятие (понятия: справа, слева, рядом, друг за другом и т.д.); </a:t>
            </a:r>
          </a:p>
          <a:p>
            <a:pPr lvl="0"/>
            <a:r>
              <a:rPr lang="ru-RU" sz="9600" dirty="0"/>
              <a:t>развивает воображение, память, мышление и внимание; </a:t>
            </a:r>
          </a:p>
          <a:p>
            <a:pPr lvl="0"/>
            <a:r>
              <a:rPr lang="ru-RU" sz="9600" dirty="0"/>
              <a:t>помогает развивать словарный запас и активизирует речевые функции; </a:t>
            </a:r>
          </a:p>
          <a:p>
            <a:pPr lvl="0"/>
            <a:r>
              <a:rPr lang="ru-RU" sz="9600" dirty="0"/>
              <a:t>формирует творческие способности и артистические умения; </a:t>
            </a:r>
          </a:p>
          <a:p>
            <a:pPr lvl="0"/>
            <a:r>
              <a:rPr lang="ru-RU" sz="9600" dirty="0"/>
              <a:t>знакомит с элементарными математическими понятиями;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28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379"/>
            <a:ext cx="10515600" cy="15463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проведения пальчиковой гимнастики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3591" y="1294544"/>
            <a:ext cx="7130266" cy="54247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500" b="1" u="sng" cap="small" dirty="0"/>
              <a:t>варежка</a:t>
            </a:r>
            <a:endParaRPr lang="ru-RU" sz="3500" b="1" dirty="0"/>
          </a:p>
          <a:p>
            <a:r>
              <a:rPr lang="ru-RU" sz="2400" dirty="0"/>
              <a:t>Маша варежку надела:</a:t>
            </a:r>
            <a:br>
              <a:rPr lang="ru-RU" sz="2400" dirty="0"/>
            </a:br>
            <a:r>
              <a:rPr lang="ru-RU" sz="2400" i="1" dirty="0"/>
              <a:t>(сжать пальцы в кулак) </a:t>
            </a:r>
            <a:endParaRPr lang="ru-RU" sz="2400" dirty="0"/>
          </a:p>
          <a:p>
            <a:r>
              <a:rPr lang="ru-RU" sz="2400" dirty="0"/>
              <a:t>"Ой, куда я пальчик дела?</a:t>
            </a:r>
            <a:br>
              <a:rPr lang="ru-RU" sz="2400" dirty="0"/>
            </a:br>
            <a:r>
              <a:rPr lang="ru-RU" sz="2400" dirty="0"/>
              <a:t>Нету пальчика, пропал,</a:t>
            </a:r>
            <a:br>
              <a:rPr lang="ru-RU" sz="2400" dirty="0"/>
            </a:br>
            <a:r>
              <a:rPr lang="ru-RU" sz="2400" dirty="0"/>
              <a:t>В свой домишко не попал".</a:t>
            </a:r>
            <a:br>
              <a:rPr lang="ru-RU" sz="2400" dirty="0"/>
            </a:br>
            <a:r>
              <a:rPr lang="ru-RU" sz="2400" i="1" dirty="0"/>
              <a:t>(все пальцы разжать, кроме большого) </a:t>
            </a:r>
            <a:endParaRPr lang="ru-RU" sz="2400" dirty="0"/>
          </a:p>
          <a:p>
            <a:r>
              <a:rPr lang="ru-RU" sz="2400" dirty="0"/>
              <a:t>Маша варежку сняла:</a:t>
            </a:r>
            <a:br>
              <a:rPr lang="ru-RU" sz="2400" dirty="0"/>
            </a:br>
            <a:r>
              <a:rPr lang="ru-RU" sz="2400" dirty="0"/>
              <a:t>"Поглядите-ка, нашла!</a:t>
            </a:r>
            <a:br>
              <a:rPr lang="ru-RU" sz="2400" dirty="0"/>
            </a:br>
            <a:r>
              <a:rPr lang="ru-RU" sz="2400" i="1" dirty="0"/>
              <a:t>(разогнуть оставшийся согнутым палец) </a:t>
            </a:r>
            <a:endParaRPr lang="ru-RU" sz="2400" dirty="0"/>
          </a:p>
          <a:p>
            <a:r>
              <a:rPr lang="ru-RU" sz="2400" dirty="0"/>
              <a:t>Ищешь, ищешь - и найдешь,</a:t>
            </a:r>
            <a:br>
              <a:rPr lang="ru-RU" sz="2400" dirty="0"/>
            </a:br>
            <a:r>
              <a:rPr lang="ru-RU" sz="2400" dirty="0"/>
              <a:t>Здравствуй, пальчик, как живешь?"</a:t>
            </a:r>
            <a:br>
              <a:rPr lang="ru-RU" sz="2400" dirty="0"/>
            </a:br>
            <a:r>
              <a:rPr lang="ru-RU" sz="2400" i="1" dirty="0"/>
              <a:t>(сжать пальцы в кулачок)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828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-160420"/>
            <a:ext cx="10515600" cy="1604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9608" y="1397285"/>
            <a:ext cx="10244191" cy="2856216"/>
          </a:xfrm>
        </p:spPr>
        <p:txBody>
          <a:bodyPr/>
          <a:lstStyle/>
          <a:p>
            <a:pPr marL="0" indent="0">
              <a:buNone/>
            </a:pPr>
            <a:r>
              <a:rPr lang="ru-RU" sz="3600" b="1" u="sng" cap="small" dirty="0"/>
              <a:t>братцы</a:t>
            </a:r>
            <a:endParaRPr lang="ru-RU" sz="3600" b="1" dirty="0"/>
          </a:p>
          <a:p>
            <a:r>
              <a:rPr lang="ru-RU" sz="2400" dirty="0"/>
              <a:t>Идут четыре брата навстречу старшему.</a:t>
            </a:r>
            <a:br>
              <a:rPr lang="ru-RU" sz="2400" dirty="0"/>
            </a:br>
            <a:r>
              <a:rPr lang="ru-RU" sz="2400" dirty="0"/>
              <a:t>- Здравствуй, большак - говорят.</a:t>
            </a:r>
            <a:br>
              <a:rPr lang="ru-RU" sz="2400" dirty="0"/>
            </a:br>
            <a:r>
              <a:rPr lang="ru-RU" sz="2400" dirty="0"/>
              <a:t>- Здорово, Васька-указка, Гришка-сиротка,</a:t>
            </a:r>
            <a:br>
              <a:rPr lang="ru-RU" sz="2400" dirty="0"/>
            </a:br>
            <a:r>
              <a:rPr lang="ru-RU" sz="2400" dirty="0"/>
              <a:t>Мишка-середка, да Крошка Тимошка.</a:t>
            </a:r>
            <a:br>
              <a:rPr lang="ru-RU" sz="2400" dirty="0"/>
            </a:br>
            <a:r>
              <a:rPr lang="ru-RU" sz="2400" i="1" dirty="0"/>
              <a:t>(соединяют большой палец с другими пальцами по очереди)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222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-385011"/>
            <a:ext cx="10515600" cy="2245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864" y="401053"/>
            <a:ext cx="9801547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cap="small" dirty="0" smtClean="0"/>
              <a:t> замок</a:t>
            </a:r>
            <a:endParaRPr lang="ru-RU" sz="3600" b="1" dirty="0"/>
          </a:p>
          <a:p>
            <a:r>
              <a:rPr lang="ru-RU" sz="2400" dirty="0"/>
              <a:t>На двери висит замок.</a:t>
            </a:r>
            <a:br>
              <a:rPr lang="ru-RU" sz="2400" dirty="0"/>
            </a:br>
            <a:r>
              <a:rPr lang="ru-RU" sz="2400" i="1" dirty="0"/>
              <a:t>(соединить пальцы обеих рук в замок) </a:t>
            </a:r>
            <a:endParaRPr lang="ru-RU" sz="2400" dirty="0"/>
          </a:p>
          <a:p>
            <a:r>
              <a:rPr lang="ru-RU" sz="2400" dirty="0"/>
              <a:t>Кто его открыть бы мог?</a:t>
            </a:r>
            <a:br>
              <a:rPr lang="ru-RU" sz="2400" dirty="0"/>
            </a:br>
            <a:r>
              <a:rPr lang="ru-RU" sz="2400" i="1" dirty="0"/>
              <a:t>(пальцы сцеплены в замок, руки тянутся в разные стороны) </a:t>
            </a:r>
            <a:endParaRPr lang="ru-RU" sz="2400" dirty="0"/>
          </a:p>
          <a:p>
            <a:r>
              <a:rPr lang="ru-RU" sz="2400" dirty="0"/>
              <a:t>Постучали,</a:t>
            </a:r>
            <a:br>
              <a:rPr lang="ru-RU" sz="2400" dirty="0"/>
            </a:br>
            <a:r>
              <a:rPr lang="ru-RU" sz="2400" i="1" dirty="0"/>
              <a:t>(не расцепляя пальцы, постучать ладонями друг о друга) </a:t>
            </a:r>
            <a:endParaRPr lang="ru-RU" sz="2400" dirty="0"/>
          </a:p>
          <a:p>
            <a:r>
              <a:rPr lang="ru-RU" sz="2400" dirty="0"/>
              <a:t>Покрутили,</a:t>
            </a:r>
            <a:br>
              <a:rPr lang="ru-RU" sz="2400" dirty="0"/>
            </a:br>
            <a:r>
              <a:rPr lang="ru-RU" sz="2400" i="1" dirty="0"/>
              <a:t>(покрутить сцепленные руки в запястьях) </a:t>
            </a:r>
            <a:endParaRPr lang="ru-RU" sz="2400" dirty="0"/>
          </a:p>
          <a:p>
            <a:r>
              <a:rPr lang="ru-RU" sz="2400" dirty="0"/>
              <a:t>Потянули</a:t>
            </a:r>
            <a:br>
              <a:rPr lang="ru-RU" sz="2400" dirty="0"/>
            </a:br>
            <a:r>
              <a:rPr lang="ru-RU" sz="2400" i="1" dirty="0"/>
              <a:t>(пальцы сцеплены в замок, руки тянутся в разные стороны) </a:t>
            </a:r>
            <a:endParaRPr lang="ru-RU" sz="2400" dirty="0"/>
          </a:p>
          <a:p>
            <a:r>
              <a:rPr lang="ru-RU" sz="2400" dirty="0"/>
              <a:t>И открыли.</a:t>
            </a:r>
            <a:br>
              <a:rPr lang="ru-RU" sz="2400" dirty="0"/>
            </a:br>
            <a:r>
              <a:rPr lang="ru-RU" sz="2400" i="1" dirty="0"/>
              <a:t>(расцепить пальцы)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53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2158" y="-834189"/>
            <a:ext cx="10515600" cy="6699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682" y="1620256"/>
            <a:ext cx="6208299" cy="364155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1616" y="1652340"/>
            <a:ext cx="6208300" cy="35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80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4754" y="1825557"/>
            <a:ext cx="5650782" cy="3561347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8419" y="1792844"/>
            <a:ext cx="5650784" cy="3626778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2392" y="1746610"/>
            <a:ext cx="5650783" cy="37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08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574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7" y="770563"/>
            <a:ext cx="10356350" cy="5260367"/>
          </a:xfrm>
        </p:spPr>
      </p:pic>
    </p:spTree>
    <p:extLst>
      <p:ext uri="{BB962C8B-B14F-4D97-AF65-F5344CB8AC3E}">
        <p14:creationId xmlns:p14="http://schemas.microsoft.com/office/powerpoint/2010/main" val="333081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2717"/>
            <a:ext cx="9144000" cy="97856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155" y="1417835"/>
            <a:ext cx="10232340" cy="52717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Учёные </a:t>
            </a:r>
            <a:r>
              <a:rPr lang="ru-RU" sz="2400" b="1" dirty="0" err="1" smtClean="0"/>
              <a:t>нейробиологи</a:t>
            </a:r>
            <a:r>
              <a:rPr lang="ru-RU" sz="2400" b="1" dirty="0" smtClean="0"/>
              <a:t> давно доказали, что движения </a:t>
            </a:r>
            <a:r>
              <a:rPr lang="ru-RU" sz="2400" b="1" dirty="0"/>
              <a:t>организма и речевая моторика имеют единые механизмы, поэтому развитие тонкой моторики рук напрямую влияет на развитие речи. Именно поэтому пальчиковая гимнастика должна занять прочное место в  занятиях с ребенком. </a:t>
            </a:r>
            <a:endParaRPr lang="ru-RU" sz="2400" dirty="0"/>
          </a:p>
          <a:p>
            <a:r>
              <a:rPr lang="ru-RU" sz="2400" b="1" dirty="0"/>
              <a:t>У детей с общим недоразвитием речи наблюдается плохая координация мелкой моторики пальцев рук. И как следствие - может развиться </a:t>
            </a:r>
            <a:r>
              <a:rPr lang="ru-RU" sz="2400" b="1" dirty="0" err="1"/>
              <a:t>дисграфия</a:t>
            </a:r>
            <a:r>
              <a:rPr lang="ru-RU" sz="2400" b="1" dirty="0"/>
              <a:t> (нарушение письма). Развитие движения пальцев как бы подготовит платформу для дальнейшего развития речи. Начать тренировать пальчики ребенка  можно уже в течение первых пяти месяцев.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11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90" y="513708"/>
            <a:ext cx="10181691" cy="5658447"/>
          </a:xfrm>
        </p:spPr>
      </p:pic>
    </p:spTree>
    <p:extLst>
      <p:ext uri="{BB962C8B-B14F-4D97-AF65-F5344CB8AC3E}">
        <p14:creationId xmlns:p14="http://schemas.microsoft.com/office/powerpoint/2010/main" val="110811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Пассивная гимнастика (массаж)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297" y="1264555"/>
            <a:ext cx="11049000" cy="57029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8000" dirty="0"/>
          </a:p>
          <a:p>
            <a:r>
              <a:rPr lang="ru-RU" sz="8000" b="1" dirty="0"/>
              <a:t>Массаж выполняется одной рукой, другая рука придерживает массируемую конечность. Продолжительность массажа 3-5 минут; проводится несколько раз в день</a:t>
            </a:r>
            <a:r>
              <a:rPr lang="ru-RU" sz="8000" b="1" dirty="0" smtClean="0"/>
              <a:t>.</a:t>
            </a:r>
            <a:endParaRPr lang="ru-RU" sz="8000" dirty="0"/>
          </a:p>
          <a:p>
            <a:r>
              <a:rPr lang="ru-RU" sz="8000" dirty="0"/>
              <a:t>Массаж включает в себя следующие типы движений: </a:t>
            </a:r>
          </a:p>
          <a:p>
            <a:pPr lvl="0"/>
            <a:r>
              <a:rPr lang="ru-RU" sz="8000" b="1" u="sng" cap="small" dirty="0"/>
              <a:t>поглаживание</a:t>
            </a:r>
            <a:r>
              <a:rPr lang="ru-RU" sz="8000" b="1" dirty="0"/>
              <a:t>: </a:t>
            </a:r>
            <a:r>
              <a:rPr lang="ru-RU" sz="8000" dirty="0"/>
              <a:t>совершается в разных направлениях. </a:t>
            </a:r>
          </a:p>
          <a:p>
            <a:pPr lvl="0"/>
            <a:r>
              <a:rPr lang="ru-RU" sz="8000" b="1" u="sng" cap="small" dirty="0"/>
              <a:t>растирание</a:t>
            </a:r>
            <a:r>
              <a:rPr lang="ru-RU" sz="8000" b="1" dirty="0"/>
              <a:t>: </a:t>
            </a:r>
            <a:r>
              <a:rPr lang="ru-RU" sz="8000" dirty="0"/>
              <a:t>отличается от поглаживания большей силой давления (рука не скользит по коже, а сдвигает ее). </a:t>
            </a:r>
          </a:p>
          <a:p>
            <a:pPr lvl="0"/>
            <a:r>
              <a:rPr lang="ru-RU" sz="8000" b="1" u="sng" cap="small" dirty="0"/>
              <a:t>вибрация</a:t>
            </a:r>
            <a:r>
              <a:rPr lang="ru-RU" sz="8000" b="1" dirty="0"/>
              <a:t>: </a:t>
            </a:r>
            <a:r>
              <a:rPr lang="ru-RU" sz="8000" dirty="0"/>
              <a:t>нанесение частых ударов кончиками полусогнутых пальцев (можно использовать </a:t>
            </a:r>
            <a:r>
              <a:rPr lang="ru-RU" sz="8000" dirty="0" err="1"/>
              <a:t>вибромассажер</a:t>
            </a:r>
            <a:r>
              <a:rPr lang="ru-RU" sz="8000" dirty="0"/>
              <a:t>) </a:t>
            </a:r>
          </a:p>
          <a:p>
            <a:pPr lvl="0"/>
            <a:r>
              <a:rPr lang="ru-RU" sz="8000" b="1" u="sng" cap="small" dirty="0"/>
              <a:t>массаж с помощью специального мячика</a:t>
            </a:r>
            <a:r>
              <a:rPr lang="ru-RU" sz="8000" b="1" dirty="0"/>
              <a:t>: </a:t>
            </a:r>
            <a:r>
              <a:rPr lang="ru-RU" sz="8000" dirty="0"/>
              <a:t>мячиком нужно совершать движения по спирали от центра ладони к кончикам пальцев; практический совет: мячик должен быть твердым, то есть не должен легко деформироваться (тогда воздействие будет максимальным). </a:t>
            </a:r>
          </a:p>
          <a:p>
            <a:pPr lvl="0"/>
            <a:r>
              <a:rPr lang="ru-RU" sz="8000" b="1" u="sng" cap="small" dirty="0"/>
              <a:t>сгибание-разгибание пальцев</a:t>
            </a:r>
            <a:r>
              <a:rPr lang="ru-RU" sz="8000" b="1" dirty="0"/>
              <a:t>: </a:t>
            </a:r>
            <a:r>
              <a:rPr lang="ru-RU" sz="8000" dirty="0"/>
              <a:t>пальцы изначально сжаты в кулак; каждый палец </a:t>
            </a:r>
            <a:r>
              <a:rPr lang="ru-RU" sz="8000" dirty="0" err="1"/>
              <a:t>по-очереди</a:t>
            </a:r>
            <a:r>
              <a:rPr lang="ru-RU" sz="8000" dirty="0"/>
              <a:t> разгибается и массируется со стороны ладони круговыми движениями от основания к кончику.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57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6275"/>
          </a:xfrm>
        </p:spPr>
        <p:txBody>
          <a:bodyPr/>
          <a:lstStyle/>
          <a:p>
            <a:pPr algn="ctr"/>
            <a:r>
              <a:rPr lang="ru-RU" b="1" dirty="0" smtClean="0"/>
              <a:t>                 </a:t>
            </a:r>
            <a:r>
              <a:rPr lang="ru-RU" sz="3200" b="1" dirty="0" smtClean="0"/>
              <a:t>Активная  </a:t>
            </a:r>
            <a:r>
              <a:rPr lang="ru-RU" sz="3200" b="1" dirty="0"/>
              <a:t>гимнастика (игры)</a:t>
            </a:r>
            <a:r>
              <a:rPr lang="ru-RU" sz="32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6275"/>
            <a:ext cx="10856495" cy="599172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 Во время проведения игр не забывайте комментировать свои действия и объясняйте ребенку все, что вы делаете. </a:t>
            </a:r>
            <a:br>
              <a:rPr lang="ru-RU" sz="8000" dirty="0"/>
            </a:br>
            <a:endParaRPr lang="ru-RU" sz="8000" dirty="0"/>
          </a:p>
          <a:p>
            <a:pPr lvl="0"/>
            <a:r>
              <a:rPr lang="ru-RU" sz="8000" b="1" u="sng" cap="small" dirty="0"/>
              <a:t>чашки-ложки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sz="8000" dirty="0"/>
              <a:t>Ребенок пересыпает ложкой сахар или манную крупу из одной чашки в другую. Можно также перекладывать рукой фасоль, горох или орехи. </a:t>
            </a:r>
            <a:br>
              <a:rPr lang="ru-RU" sz="8000" dirty="0"/>
            </a:br>
            <a:endParaRPr lang="ru-RU" sz="8000" dirty="0"/>
          </a:p>
          <a:p>
            <a:pPr lvl="0"/>
            <a:r>
              <a:rPr lang="ru-RU" sz="8000" b="1" u="sng" cap="small" dirty="0"/>
              <a:t>сильные ладошки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sz="8000" dirty="0"/>
              <a:t>Ребенок сжимает резиновые игрушки (самое лучшее - резиновый ежик, так как иголки воздействуют как  </a:t>
            </a:r>
            <a:r>
              <a:rPr lang="ru-RU" sz="8000" dirty="0" err="1"/>
              <a:t>массажер</a:t>
            </a:r>
            <a:r>
              <a:rPr lang="ru-RU" sz="8000" dirty="0"/>
              <a:t>.</a:t>
            </a:r>
          </a:p>
          <a:p>
            <a:pPr lvl="0"/>
            <a:r>
              <a:rPr lang="ru-RU" sz="8000" b="1" u="sng" cap="small" dirty="0"/>
              <a:t>бусины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sz="8000" dirty="0"/>
              <a:t>Величина бусин также зависит от возраста ребенка. Сначала вместо бусин можно использовать шарики от пирамидок с круглыми деталями и нанизывать их на толстый шнурок; затем детали нужно постепенно «измельчать». </a:t>
            </a:r>
          </a:p>
          <a:p>
            <a:pPr lvl="0"/>
            <a:r>
              <a:rPr lang="ru-RU" sz="8000" b="1" u="sng" cap="small" dirty="0"/>
              <a:t>шнуровки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sz="8000" dirty="0"/>
              <a:t>Так как шнуровки бывают разнообразные по «содержанию», имеет смысл обыграть процесс «шнурования»: например </a:t>
            </a:r>
            <a:r>
              <a:rPr lang="ru-RU" sz="9600" dirty="0"/>
              <a:t>попросите ребенка сшить платье для мамы (шнуровка-пуговица) или зашнуровать ботинок (шнуровка-ботинок).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32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802105"/>
            <a:ext cx="10515600" cy="5614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8758"/>
            <a:ext cx="10515600" cy="6240379"/>
          </a:xfrm>
        </p:spPr>
        <p:txBody>
          <a:bodyPr>
            <a:normAutofit/>
          </a:bodyPr>
          <a:lstStyle/>
          <a:p>
            <a:pPr lvl="0"/>
            <a:r>
              <a:rPr lang="ru-RU" sz="2000" b="1" u="sng" cap="small" dirty="0"/>
              <a:t>волшебный поднос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На поднос тонким слоем насыпают манку и проводят пальчиком ребенка по крупе. Затем ребенку показывают, как рисовать различные фигуры. В возрасте 2 - 3 лет можно рисовать цифры и буквы. </a:t>
            </a:r>
          </a:p>
          <a:p>
            <a:pPr lvl="0"/>
            <a:r>
              <a:rPr lang="ru-RU" sz="2000" b="1" u="sng" cap="small" dirty="0"/>
              <a:t>разноцветные прищепки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Суть игры состоит в том, чтобы научить ребенка самостоятельно прищеплять прищепки. Чтобы игра была интересной для ребенка, можно прикреплять прищепки по тематике (то есть лучики к Солнцу, иголки к ежику, дождик к тучке, травку к земле и тому подобное; для этого вам нужно, соответственно, сделать заготовки к Солнцу, ежику и так далее).</a:t>
            </a:r>
          </a:p>
          <a:p>
            <a:r>
              <a:rPr lang="ru-RU" sz="2000" dirty="0"/>
              <a:t> </a:t>
            </a:r>
            <a:r>
              <a:rPr lang="ru-RU" sz="2000" b="1" u="sng" cap="small" dirty="0"/>
              <a:t>золушка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Нужно смешать белую и красную фасоль и попросить ребенка разобрать ее по цвету.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17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-256675"/>
            <a:ext cx="10515600" cy="1443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5221"/>
            <a:ext cx="10515600" cy="6208294"/>
          </a:xfrm>
        </p:spPr>
        <p:txBody>
          <a:bodyPr>
            <a:normAutofit/>
          </a:bodyPr>
          <a:lstStyle/>
          <a:p>
            <a:pPr lvl="0"/>
            <a:r>
              <a:rPr lang="ru-RU" sz="2000" b="1" u="sng" cap="small" dirty="0"/>
              <a:t>забавные картинки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По листу картона равномерно распределите пластилин и покажите ребенку, как с помощью горошин выкладывать рисунки. </a:t>
            </a:r>
          </a:p>
          <a:p>
            <a:pPr lvl="0"/>
            <a:r>
              <a:rPr lang="ru-RU" sz="2000" b="1" u="sng" cap="small" dirty="0"/>
              <a:t>счетные палочки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Покажите ребенку, как с помощью счетных палочек выкладывать различные фигурки. Желательно, чтобы счетные палочки были не гладкие, а ребристые (это служит дополнительным массажем для пальчиков). </a:t>
            </a:r>
          </a:p>
          <a:p>
            <a:pPr lvl="0"/>
            <a:r>
              <a:rPr lang="ru-RU" sz="2000" b="1" u="sng" cap="small" dirty="0"/>
              <a:t>маленький скульптор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Лепка из теста (рецепт теста: 1 стакан муки, 1\2 стакана соли, немного воды). Преимущество лепки из теста перед лепкой из пластилина заключается в том, что «скульптуры» впоследствии можно использовать в качестве игрушек.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43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-144378"/>
            <a:ext cx="10515600" cy="1443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3172" y="352926"/>
            <a:ext cx="10110627" cy="6256421"/>
          </a:xfrm>
        </p:spPr>
        <p:txBody>
          <a:bodyPr>
            <a:normAutofit/>
          </a:bodyPr>
          <a:lstStyle/>
          <a:p>
            <a:pPr lvl="0"/>
            <a:r>
              <a:rPr lang="ru-RU" b="1" u="sng" cap="small" dirty="0"/>
              <a:t>застегни пуговку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Вам понадобятся два кусочка плотной ткани. На один из них нашейте три пуговицы разного диаметра. Во втором прорежьте соответствующие петли. Сначала покажите малышу, как надо застегивать пуговки, комментируя следующим образом: «Большую пуговицу мы застегиваем в большую петельку, среднюю пуговку - в среднюю петельку, а маленькую в маленькую». Затем возьмите руки малыша в свои и повторите упражнение. И только после этого предложите малышу самостоятельно попробовать застегнуть пуговицы. Не настаивайте, если малыш не захочет или у него не будет получаться. Это очень сложное упражнение и для его успешного выполнения требуется тренировка. </a:t>
            </a:r>
          </a:p>
          <a:p>
            <a:r>
              <a:rPr lang="ru-RU" b="1" u="sng" cap="small" dirty="0"/>
              <a:t>трафареты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Начинать рекомендуется с трафаретов для внутренней обводки (так как ребенку легче обводить внутри, чем снаружи) и с самых простых форм (например, круг или квадрат). Практический совет: вы можете приобрести готовые трафареты, но лучше изготовить их самим. Дело в том, что большинство стандартных трафаретов имеют маленькую толщину, и ребенку не удобно их обводить, так как карандаш все время соскальзывает. Поэтому трафареты должны быть достаточно "пухлыми". Хороший выход - вырезать их из куска </a:t>
            </a:r>
          </a:p>
        </p:txBody>
      </p:sp>
    </p:spTree>
    <p:extLst>
      <p:ext uri="{BB962C8B-B14F-4D97-AF65-F5344CB8AC3E}">
        <p14:creationId xmlns:p14="http://schemas.microsoft.com/office/powerpoint/2010/main" val="68766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1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Пальчиковые игры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542" y="1395663"/>
            <a:ext cx="9585788" cy="5197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состоит в том, чтобы научить ребенка с помощью пальцев изображать какие-то предметы или живых существ. При этом все движения пальцев должны объясняться малышу. Это поможет ребенку разобраться с такими понятиями, как «сверху, снизу, правый, левый» и так далее. После того, как ребенок научится сам выполнять упражнения, можно попытаться разыграть сценки или небольшие сказки, распределив роли между собой и ребенком (например, встреча ёжика и зайчика в лесу). Вот несколько примеров таких упражнений: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06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>
            <a:off x="585627" y="-1109609"/>
            <a:ext cx="11372295" cy="719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УПРАЖНЕНИЕ «ЗАЙЧИК»: увеличить картинку">
            <a:hlinkClick r:id="rId2" tgtFrame="_blank" tooltip="&quot;УПРАЖНЕНИЕ «ЗАЙЧИК»: увеличить картинку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7117" y="641685"/>
            <a:ext cx="1652335" cy="240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412694"/>
              </p:ext>
            </p:extLst>
          </p:nvPr>
        </p:nvGraphicFramePr>
        <p:xfrm>
          <a:off x="3625516" y="1171254"/>
          <a:ext cx="7988967" cy="1684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8967">
                  <a:extLst>
                    <a:ext uri="{9D8B030D-6E8A-4147-A177-3AD203B41FA5}">
                      <a16:colId xmlns:a16="http://schemas.microsoft.com/office/drawing/2014/main" val="4177116994"/>
                    </a:ext>
                  </a:extLst>
                </a:gridCol>
              </a:tblGrid>
              <a:tr h="168496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3200" u="sng" cap="small" dirty="0">
                          <a:solidFill>
                            <a:schemeClr val="tx1"/>
                          </a:solidFill>
                          <a:effectLst/>
                        </a:rPr>
                        <a:t>зайчик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указательный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и средний пальцы выпрямлены, остальные сжаты в кулак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0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722298"/>
                  </a:ext>
                </a:extLst>
              </a:tr>
            </a:tbl>
          </a:graphicData>
        </a:graphic>
      </p:graphicFrame>
      <p:pic>
        <p:nvPicPr>
          <p:cNvPr id="6" name="Рисунок 5" descr="УПРАЖНЕНИЕ «ЧЕЛОВЕЧЕК»: увеличить картинку">
            <a:hlinkClick r:id="rId2" tgtFrame="_blank" tooltip="&quot;УПРАЖНЕНИЕ «ЧЕЛОВЕЧЕК»: увеличить картинку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117" y="3866150"/>
            <a:ext cx="1620252" cy="232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25516" y="3866150"/>
            <a:ext cx="71066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cap="small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человечек</a:t>
            </a:r>
            <a:r>
              <a:rPr lang="ru-RU" sz="2800" b="1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бегаем </a:t>
            </a:r>
            <a: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указательным и средним пальцами по столу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2124914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178</TotalTime>
  <Words>513</Words>
  <Application>Microsoft Office PowerPoint</Application>
  <PresentationFormat>Широкоэкранный</PresentationFormat>
  <Paragraphs>63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Verdana</vt:lpstr>
      <vt:lpstr>Wingdings 3</vt:lpstr>
      <vt:lpstr>Легкий дым</vt:lpstr>
      <vt:lpstr>Развитие мелкой моторики у детей с нарушением речи                                          </vt:lpstr>
      <vt:lpstr>Развитие мелкой моторики</vt:lpstr>
      <vt:lpstr>Пассивная гимнастика (массаж)  </vt:lpstr>
      <vt:lpstr>                 Активная  гимнастика (игры) </vt:lpstr>
      <vt:lpstr>Презентация PowerPoint</vt:lpstr>
      <vt:lpstr>Презентация PowerPoint</vt:lpstr>
      <vt:lpstr>Презентация PowerPoint</vt:lpstr>
      <vt:lpstr>Пальчиковые игры </vt:lpstr>
      <vt:lpstr>Презентация PowerPoint</vt:lpstr>
      <vt:lpstr>Презентация PowerPoint</vt:lpstr>
      <vt:lpstr>Презентация PowerPoint</vt:lpstr>
      <vt:lpstr>Пальчиковый театр </vt:lpstr>
      <vt:lpstr>Презентация PowerPoint</vt:lpstr>
      <vt:lpstr>Потешки для проведения пальчиковой гимнастики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</dc:title>
  <dc:creator>User</dc:creator>
  <cp:lastModifiedBy>User</cp:lastModifiedBy>
  <cp:revision>39</cp:revision>
  <dcterms:created xsi:type="dcterms:W3CDTF">2021-11-13T11:51:25Z</dcterms:created>
  <dcterms:modified xsi:type="dcterms:W3CDTF">2022-03-14T21:49:58Z</dcterms:modified>
</cp:coreProperties>
</file>