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753600" cy="7315200"/>
  <p:notesSz cx="6858000" cy="9144000"/>
  <p:embeddedFontLst>
    <p:embeddedFont>
      <p:font typeface="Arimo Bold" panose="020B0604020202020204" charset="0"/>
      <p:regular r:id="rId32"/>
    </p:embeddedFont>
    <p:embeddedFont>
      <p:font typeface="Raleway" panose="020B0604020202020204" charset="-52"/>
      <p:regular r:id="rId33"/>
    </p:embeddedFont>
    <p:embeddedFont>
      <p:font typeface="Raleway Bold" panose="020B0604020202020204" charset="-52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Arimo" panose="020B0604020202020204" charset="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84" d="100"/>
          <a:sy n="84" d="100"/>
        </p:scale>
        <p:origin x="-1308" y="-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2.svg"/><Relationship Id="rId7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sv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4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8.sv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svg"/><Relationship Id="rId7" Type="http://schemas.openxmlformats.org/officeDocument/2006/relationships/image" Target="../media/image14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8.sv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DB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06658" y="601664"/>
            <a:ext cx="7540283" cy="632685"/>
            <a:chOff x="0" y="0"/>
            <a:chExt cx="3586871" cy="3009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86871" cy="300965"/>
            </a:xfrm>
            <a:custGeom>
              <a:avLst/>
              <a:gdLst/>
              <a:ahLst/>
              <a:cxnLst/>
              <a:rect l="l" t="t" r="r" b="b"/>
              <a:pathLst>
                <a:path w="3586871" h="300965">
                  <a:moveTo>
                    <a:pt x="0" y="0"/>
                  </a:moveTo>
                  <a:lnTo>
                    <a:pt x="3586871" y="0"/>
                  </a:lnTo>
                  <a:lnTo>
                    <a:pt x="3586871" y="300965"/>
                  </a:lnTo>
                  <a:lnTo>
                    <a:pt x="0" y="300965"/>
                  </a:lnTo>
                  <a:close/>
                </a:path>
              </a:pathLst>
            </a:custGeom>
            <a:solidFill>
              <a:srgbClr val="FFEE50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731520" y="741045"/>
            <a:ext cx="8290560" cy="6379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</a:pPr>
            <a:r>
              <a:rPr lang="en-US" sz="2399">
                <a:solidFill>
                  <a:srgbClr val="81DBE5"/>
                </a:solidFill>
                <a:latin typeface="Raleway Bold"/>
              </a:rPr>
              <a:t>Выступление на родительском собрании:</a:t>
            </a:r>
          </a:p>
          <a:p>
            <a:pPr>
              <a:lnSpc>
                <a:spcPts val="1979"/>
              </a:lnSpc>
            </a:pPr>
            <a:endParaRPr lang="en-US" sz="2399">
              <a:solidFill>
                <a:srgbClr val="81DBE5"/>
              </a:solidFill>
              <a:latin typeface="Raleway Bold"/>
            </a:endParaRPr>
          </a:p>
          <a:p>
            <a:pPr algn="l">
              <a:lnSpc>
                <a:spcPts val="1979"/>
              </a:lnSpc>
            </a:pPr>
            <a:r>
              <a:rPr lang="en-US" sz="1799">
                <a:solidFill>
                  <a:srgbClr val="FFFFFF"/>
                </a:solidFill>
                <a:latin typeface="Raleway Bold"/>
              </a:rPr>
              <a:t>Цель проекта:</a:t>
            </a:r>
          </a:p>
          <a:p>
            <a:pPr algn="just">
              <a:lnSpc>
                <a:spcPts val="1759"/>
              </a:lnSpc>
            </a:pPr>
            <a:r>
              <a:rPr lang="en-US" sz="1599">
                <a:solidFill>
                  <a:srgbClr val="FFFFFF"/>
                </a:solidFill>
                <a:latin typeface="Arimo"/>
              </a:rPr>
              <a:t>1. Форм</a:t>
            </a:r>
            <a:r>
              <a:rPr lang="en-US" sz="1599">
                <a:solidFill>
                  <a:srgbClr val="FFFFFF"/>
                </a:solidFill>
                <a:latin typeface="Raleway"/>
              </a:rPr>
              <a:t>ировать эмоциональное отношение к действительности.</a:t>
            </a:r>
          </a:p>
          <a:p>
            <a:pPr algn="just">
              <a:lnSpc>
                <a:spcPts val="1759"/>
              </a:lnSpc>
            </a:pPr>
            <a:r>
              <a:rPr lang="en-US" sz="1599">
                <a:solidFill>
                  <a:srgbClr val="FFFFFF"/>
                </a:solidFill>
                <a:latin typeface="Raleway"/>
              </a:rPr>
              <a:t>2. Добиться положительных результатов в работе с детьми и родителями по воспитанию важного качества в человеке – доброты.</a:t>
            </a:r>
          </a:p>
          <a:p>
            <a:pPr algn="just">
              <a:lnSpc>
                <a:spcPts val="1759"/>
              </a:lnSpc>
            </a:pPr>
            <a:r>
              <a:rPr lang="en-US" sz="1599">
                <a:solidFill>
                  <a:srgbClr val="FFFFFF"/>
                </a:solidFill>
                <a:latin typeface="Raleway"/>
              </a:rPr>
              <a:t>3. Воспитывать у детей положительные качества характера, способствовать сплочению коллектива, мотивировать детей на совершение добрых поступков, добрых дел во благо других людей.</a:t>
            </a:r>
          </a:p>
          <a:p>
            <a:pPr algn="just">
              <a:lnSpc>
                <a:spcPts val="1759"/>
              </a:lnSpc>
            </a:pPr>
            <a:endParaRPr lang="en-US" sz="1599">
              <a:solidFill>
                <a:srgbClr val="FFFFFF"/>
              </a:solidFill>
              <a:latin typeface="Raleway"/>
            </a:endParaRPr>
          </a:p>
          <a:p>
            <a:pPr algn="just">
              <a:lnSpc>
                <a:spcPts val="1979"/>
              </a:lnSpc>
            </a:pPr>
            <a:r>
              <a:rPr lang="en-US" sz="1799">
                <a:solidFill>
                  <a:srgbClr val="FFFFFF"/>
                </a:solidFill>
                <a:latin typeface="Raleway Bold"/>
              </a:rPr>
              <a:t>Задачи проекта:</a:t>
            </a:r>
          </a:p>
          <a:p>
            <a:pPr algn="just">
              <a:lnSpc>
                <a:spcPts val="1759"/>
              </a:lnSpc>
            </a:pPr>
            <a:r>
              <a:rPr lang="en-US" sz="1599">
                <a:solidFill>
                  <a:srgbClr val="FFFFFF"/>
                </a:solidFill>
                <a:latin typeface="Raleway"/>
              </a:rPr>
              <a:t>1. Довести до сознания детей необходимость ориентироваться в социальных ролях и межличностных отношениях.</a:t>
            </a:r>
          </a:p>
          <a:p>
            <a:pPr algn="just">
              <a:lnSpc>
                <a:spcPts val="1759"/>
              </a:lnSpc>
            </a:pPr>
            <a:r>
              <a:rPr lang="en-US" sz="1599">
                <a:solidFill>
                  <a:srgbClr val="FFFFFF"/>
                </a:solidFill>
                <a:latin typeface="Raleway"/>
              </a:rPr>
              <a:t>2. Формировать познавательные, регулятивные и коммуникативные навыки общения, а так же положительное отношение ко всем людям.</a:t>
            </a:r>
          </a:p>
          <a:p>
            <a:pPr algn="just">
              <a:lnSpc>
                <a:spcPts val="1759"/>
              </a:lnSpc>
            </a:pPr>
            <a:r>
              <a:rPr lang="en-US" sz="1599">
                <a:solidFill>
                  <a:srgbClr val="FFFFFF"/>
                </a:solidFill>
                <a:latin typeface="Raleway"/>
              </a:rPr>
              <a:t>3. Способствовать эмоциональному, духовно-нравственному и интеллектуальному развитию.</a:t>
            </a:r>
          </a:p>
          <a:p>
            <a:pPr algn="just">
              <a:lnSpc>
                <a:spcPts val="1759"/>
              </a:lnSpc>
            </a:pPr>
            <a:r>
              <a:rPr lang="en-US" sz="1599">
                <a:solidFill>
                  <a:srgbClr val="FFFFFF"/>
                </a:solidFill>
                <a:latin typeface="Raleway"/>
              </a:rPr>
              <a:t>4. Закреплять знания правил вежливого общения.</a:t>
            </a:r>
          </a:p>
          <a:p>
            <a:pPr algn="just">
              <a:lnSpc>
                <a:spcPts val="1759"/>
              </a:lnSpc>
            </a:pPr>
            <a:r>
              <a:rPr lang="en-US" sz="1599">
                <a:solidFill>
                  <a:srgbClr val="FFFFFF"/>
                </a:solidFill>
                <a:latin typeface="Raleway"/>
              </a:rPr>
              <a:t>5. Совершенствовать коммуникативные навыки (умения выслушивать товарища, искренно высказывать свое мнение, проявлять доброжелательность к суждениям других детей).</a:t>
            </a:r>
          </a:p>
          <a:p>
            <a:pPr algn="just">
              <a:lnSpc>
                <a:spcPts val="1759"/>
              </a:lnSpc>
            </a:pPr>
            <a:r>
              <a:rPr lang="en-US" sz="1599">
                <a:solidFill>
                  <a:srgbClr val="FFFFFF"/>
                </a:solidFill>
                <a:latin typeface="Raleway"/>
              </a:rPr>
              <a:t>6. Расширять представления детей о доброте, как о ценном, неотъемлемом качестве человека.</a:t>
            </a:r>
          </a:p>
          <a:p>
            <a:pPr algn="just">
              <a:lnSpc>
                <a:spcPts val="1759"/>
              </a:lnSpc>
            </a:pPr>
            <a:r>
              <a:rPr lang="en-US" sz="1599">
                <a:solidFill>
                  <a:srgbClr val="FFFFFF"/>
                </a:solidFill>
                <a:latin typeface="Raleway"/>
              </a:rPr>
              <a:t>7. Развивать уверенность в себе и своих возможностях.</a:t>
            </a:r>
          </a:p>
          <a:p>
            <a:pPr algn="just">
              <a:lnSpc>
                <a:spcPts val="1759"/>
              </a:lnSpc>
            </a:pPr>
            <a:r>
              <a:rPr lang="en-US" sz="1599">
                <a:solidFill>
                  <a:srgbClr val="FFFFFF"/>
                </a:solidFill>
                <a:latin typeface="Raleway"/>
              </a:rPr>
              <a:t>8. Воспитывать доброту, отзывчивость, дружелюбие, желание сделать что-то для других людей, принести им пользу.</a:t>
            </a:r>
          </a:p>
          <a:p>
            <a:pPr algn="just">
              <a:lnSpc>
                <a:spcPts val="1759"/>
              </a:lnSpc>
            </a:pPr>
            <a:r>
              <a:rPr lang="en-US" sz="1599">
                <a:solidFill>
                  <a:srgbClr val="FFFFFF"/>
                </a:solidFill>
                <a:latin typeface="Raleway"/>
              </a:rPr>
              <a:t>9. Поощрять стремление ребенка совершать добрые поступки.</a:t>
            </a:r>
          </a:p>
          <a:p>
            <a:pPr algn="just">
              <a:lnSpc>
                <a:spcPts val="1980"/>
              </a:lnSpc>
              <a:spcBef>
                <a:spcPct val="0"/>
              </a:spcBef>
            </a:pPr>
            <a:endParaRPr lang="en-US" sz="1599">
              <a:solidFill>
                <a:srgbClr val="FFFFFF"/>
              </a:solidFill>
              <a:latin typeface="Raleway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1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762022">
            <a:off x="8908527" y="3107802"/>
            <a:ext cx="1690147" cy="169014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762022">
            <a:off x="-201243" y="-177018"/>
            <a:ext cx="1185283" cy="11852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762022">
            <a:off x="472719" y="5576498"/>
            <a:ext cx="2612439" cy="261243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731520" y="655320"/>
            <a:ext cx="8290560" cy="3935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FFFFFF"/>
                </a:solidFill>
                <a:latin typeface="Lazydog"/>
              </a:rPr>
              <a:t>участники проекта:</a:t>
            </a:r>
          </a:p>
          <a:p>
            <a:pPr algn="ctr">
              <a:lnSpc>
                <a:spcPts val="5040"/>
              </a:lnSpc>
            </a:pPr>
            <a:endParaRPr lang="en-US" sz="3600">
              <a:solidFill>
                <a:srgbClr val="FFFFFF"/>
              </a:solidFill>
              <a:latin typeface="Lazydog"/>
            </a:endParaRPr>
          </a:p>
          <a:p>
            <a:pPr marL="647702" lvl="1" indent="-32385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Lazydog"/>
              </a:rPr>
              <a:t>воспитатели</a:t>
            </a:r>
          </a:p>
          <a:p>
            <a:pPr marL="647702" lvl="1" indent="-32385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Lazydog"/>
              </a:rPr>
              <a:t> воспитанники старше-подготовительной логопедической группы 5 «Семицветик»</a:t>
            </a:r>
          </a:p>
          <a:p>
            <a:pPr marL="647702" lvl="1" indent="-32385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Lazydog"/>
              </a:rPr>
              <a:t>родители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155429" y="4148866"/>
            <a:ext cx="2447267" cy="292608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DB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4794885" y="1011645"/>
            <a:ext cx="9265920" cy="440511"/>
            <a:chOff x="0" y="0"/>
            <a:chExt cx="30988000" cy="1473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980382" cy="1473200"/>
            </a:xfrm>
            <a:custGeom>
              <a:avLst/>
              <a:gdLst/>
              <a:ahLst/>
              <a:cxnLst/>
              <a:rect l="l" t="t" r="r" b="b"/>
              <a:pathLst>
                <a:path w="30980382" h="1473200">
                  <a:moveTo>
                    <a:pt x="30607000" y="711200"/>
                  </a:moveTo>
                  <a:cubicBezTo>
                    <a:pt x="30224729" y="711200"/>
                    <a:pt x="30054550" y="591820"/>
                    <a:pt x="29819600" y="425450"/>
                  </a:cubicBezTo>
                  <a:cubicBezTo>
                    <a:pt x="29550361" y="236220"/>
                    <a:pt x="29216350" y="0"/>
                    <a:pt x="28591511" y="0"/>
                  </a:cubicBezTo>
                  <a:cubicBezTo>
                    <a:pt x="27966671" y="0"/>
                    <a:pt x="27632661" y="236220"/>
                    <a:pt x="27364689" y="425450"/>
                  </a:cubicBezTo>
                  <a:cubicBezTo>
                    <a:pt x="27129739" y="591820"/>
                    <a:pt x="26959561" y="711200"/>
                    <a:pt x="26577289" y="711200"/>
                  </a:cubicBezTo>
                  <a:cubicBezTo>
                    <a:pt x="26195018" y="711200"/>
                    <a:pt x="26024839" y="591820"/>
                    <a:pt x="25789889" y="425450"/>
                  </a:cubicBezTo>
                  <a:cubicBezTo>
                    <a:pt x="25520650" y="236220"/>
                    <a:pt x="25186639" y="0"/>
                    <a:pt x="24561800" y="0"/>
                  </a:cubicBezTo>
                  <a:cubicBezTo>
                    <a:pt x="23936961" y="0"/>
                    <a:pt x="23602950" y="236220"/>
                    <a:pt x="23334980" y="425450"/>
                  </a:cubicBezTo>
                  <a:cubicBezTo>
                    <a:pt x="23100030" y="591820"/>
                    <a:pt x="22929850" y="711200"/>
                    <a:pt x="22547580" y="711200"/>
                  </a:cubicBezTo>
                  <a:cubicBezTo>
                    <a:pt x="22165311" y="711200"/>
                    <a:pt x="21995130" y="591820"/>
                    <a:pt x="21760180" y="425450"/>
                  </a:cubicBezTo>
                  <a:cubicBezTo>
                    <a:pt x="21489670" y="236220"/>
                    <a:pt x="21155661" y="0"/>
                    <a:pt x="20532089" y="0"/>
                  </a:cubicBezTo>
                  <a:cubicBezTo>
                    <a:pt x="19907250" y="0"/>
                    <a:pt x="19573239" y="236220"/>
                    <a:pt x="19305270" y="425450"/>
                  </a:cubicBezTo>
                  <a:cubicBezTo>
                    <a:pt x="19070320" y="591820"/>
                    <a:pt x="18900139" y="711200"/>
                    <a:pt x="18517870" y="711200"/>
                  </a:cubicBezTo>
                  <a:cubicBezTo>
                    <a:pt x="18135600" y="711200"/>
                    <a:pt x="17965420" y="591820"/>
                    <a:pt x="17730470" y="425450"/>
                  </a:cubicBezTo>
                  <a:cubicBezTo>
                    <a:pt x="17459961" y="236220"/>
                    <a:pt x="17125950" y="0"/>
                    <a:pt x="16501111" y="0"/>
                  </a:cubicBezTo>
                  <a:cubicBezTo>
                    <a:pt x="15876271" y="0"/>
                    <a:pt x="15542261" y="236220"/>
                    <a:pt x="15274291" y="425450"/>
                  </a:cubicBezTo>
                  <a:cubicBezTo>
                    <a:pt x="15039341" y="591820"/>
                    <a:pt x="14869161" y="711200"/>
                    <a:pt x="14486891" y="711200"/>
                  </a:cubicBezTo>
                  <a:cubicBezTo>
                    <a:pt x="14104621" y="711200"/>
                    <a:pt x="13934441" y="591820"/>
                    <a:pt x="13699491" y="425450"/>
                  </a:cubicBezTo>
                  <a:cubicBezTo>
                    <a:pt x="13430250" y="236220"/>
                    <a:pt x="13096239" y="0"/>
                    <a:pt x="12471400" y="0"/>
                  </a:cubicBezTo>
                  <a:cubicBezTo>
                    <a:pt x="11846561" y="0"/>
                    <a:pt x="11512550" y="236220"/>
                    <a:pt x="11244580" y="425450"/>
                  </a:cubicBezTo>
                  <a:cubicBezTo>
                    <a:pt x="11009630" y="591820"/>
                    <a:pt x="10839450" y="711200"/>
                    <a:pt x="10457180" y="711200"/>
                  </a:cubicBezTo>
                  <a:cubicBezTo>
                    <a:pt x="10074911" y="711200"/>
                    <a:pt x="9904730" y="591820"/>
                    <a:pt x="9669780" y="425450"/>
                  </a:cubicBezTo>
                  <a:cubicBezTo>
                    <a:pt x="9400540" y="236220"/>
                    <a:pt x="9065260" y="0"/>
                    <a:pt x="8441690" y="0"/>
                  </a:cubicBezTo>
                  <a:cubicBezTo>
                    <a:pt x="7818120" y="0"/>
                    <a:pt x="7482840" y="236220"/>
                    <a:pt x="7213600" y="425450"/>
                  </a:cubicBezTo>
                  <a:cubicBezTo>
                    <a:pt x="6978650" y="591820"/>
                    <a:pt x="6808470" y="711200"/>
                    <a:pt x="6426200" y="711200"/>
                  </a:cubicBezTo>
                  <a:cubicBezTo>
                    <a:pt x="6043930" y="711200"/>
                    <a:pt x="5873750" y="591820"/>
                    <a:pt x="5638800" y="425450"/>
                  </a:cubicBezTo>
                  <a:cubicBezTo>
                    <a:pt x="5369560" y="236220"/>
                    <a:pt x="5035550" y="0"/>
                    <a:pt x="4410710" y="0"/>
                  </a:cubicBezTo>
                  <a:cubicBezTo>
                    <a:pt x="3785870" y="0"/>
                    <a:pt x="3451860" y="236220"/>
                    <a:pt x="3183890" y="425450"/>
                  </a:cubicBezTo>
                  <a:cubicBezTo>
                    <a:pt x="2948940" y="591820"/>
                    <a:pt x="2778760" y="711200"/>
                    <a:pt x="2396490" y="711200"/>
                  </a:cubicBezTo>
                  <a:cubicBezTo>
                    <a:pt x="2014220" y="711200"/>
                    <a:pt x="1844040" y="591820"/>
                    <a:pt x="1609090" y="425450"/>
                  </a:cubicBezTo>
                  <a:cubicBezTo>
                    <a:pt x="1339850" y="236220"/>
                    <a:pt x="1005840" y="0"/>
                    <a:pt x="381000" y="0"/>
                  </a:cubicBezTo>
                  <a:cubicBezTo>
                    <a:pt x="170180" y="0"/>
                    <a:pt x="0" y="170180"/>
                    <a:pt x="0" y="381000"/>
                  </a:cubicBezTo>
                  <a:cubicBezTo>
                    <a:pt x="0" y="591820"/>
                    <a:pt x="170180" y="762000"/>
                    <a:pt x="381000" y="762000"/>
                  </a:cubicBezTo>
                  <a:cubicBezTo>
                    <a:pt x="763270" y="762000"/>
                    <a:pt x="933450" y="881380"/>
                    <a:pt x="1168400" y="1047750"/>
                  </a:cubicBezTo>
                  <a:cubicBezTo>
                    <a:pt x="1436370" y="1236980"/>
                    <a:pt x="1770380" y="1473200"/>
                    <a:pt x="2395220" y="1473200"/>
                  </a:cubicBezTo>
                  <a:cubicBezTo>
                    <a:pt x="3020060" y="1473200"/>
                    <a:pt x="3354070" y="1236980"/>
                    <a:pt x="3622040" y="1047750"/>
                  </a:cubicBezTo>
                  <a:cubicBezTo>
                    <a:pt x="3856990" y="881380"/>
                    <a:pt x="4027170" y="762000"/>
                    <a:pt x="4409440" y="762000"/>
                  </a:cubicBezTo>
                  <a:cubicBezTo>
                    <a:pt x="4791710" y="762000"/>
                    <a:pt x="4961890" y="881380"/>
                    <a:pt x="5196840" y="1047750"/>
                  </a:cubicBezTo>
                  <a:cubicBezTo>
                    <a:pt x="5467350" y="1236980"/>
                    <a:pt x="5801360" y="1473200"/>
                    <a:pt x="6426200" y="1473200"/>
                  </a:cubicBezTo>
                  <a:cubicBezTo>
                    <a:pt x="7051040" y="1473200"/>
                    <a:pt x="7385050" y="1236980"/>
                    <a:pt x="7653020" y="1047750"/>
                  </a:cubicBezTo>
                  <a:cubicBezTo>
                    <a:pt x="7887970" y="881380"/>
                    <a:pt x="8058150" y="762000"/>
                    <a:pt x="8440420" y="762000"/>
                  </a:cubicBezTo>
                  <a:cubicBezTo>
                    <a:pt x="8822689" y="762000"/>
                    <a:pt x="8992870" y="881380"/>
                    <a:pt x="9227820" y="1047750"/>
                  </a:cubicBezTo>
                  <a:cubicBezTo>
                    <a:pt x="9495790" y="1236980"/>
                    <a:pt x="9829800" y="1473200"/>
                    <a:pt x="10454640" y="1473200"/>
                  </a:cubicBezTo>
                  <a:cubicBezTo>
                    <a:pt x="11079480" y="1473200"/>
                    <a:pt x="11413490" y="1236980"/>
                    <a:pt x="11681460" y="1047750"/>
                  </a:cubicBezTo>
                  <a:cubicBezTo>
                    <a:pt x="11918950" y="881380"/>
                    <a:pt x="12087860" y="762000"/>
                    <a:pt x="12471400" y="762000"/>
                  </a:cubicBezTo>
                  <a:cubicBezTo>
                    <a:pt x="12853670" y="762000"/>
                    <a:pt x="13023850" y="881380"/>
                    <a:pt x="13258800" y="1047750"/>
                  </a:cubicBezTo>
                  <a:cubicBezTo>
                    <a:pt x="13526770" y="1236980"/>
                    <a:pt x="13860780" y="1473200"/>
                    <a:pt x="14485620" y="1473200"/>
                  </a:cubicBezTo>
                  <a:cubicBezTo>
                    <a:pt x="15110459" y="1473200"/>
                    <a:pt x="15444470" y="1236980"/>
                    <a:pt x="15712439" y="1047750"/>
                  </a:cubicBezTo>
                  <a:cubicBezTo>
                    <a:pt x="15947389" y="881380"/>
                    <a:pt x="16117570" y="762000"/>
                    <a:pt x="16499839" y="762000"/>
                  </a:cubicBezTo>
                  <a:cubicBezTo>
                    <a:pt x="16882109" y="762000"/>
                    <a:pt x="17052289" y="881380"/>
                    <a:pt x="17287239" y="1047750"/>
                  </a:cubicBezTo>
                  <a:cubicBezTo>
                    <a:pt x="17555209" y="1236980"/>
                    <a:pt x="17889220" y="1473200"/>
                    <a:pt x="18514059" y="1473200"/>
                  </a:cubicBezTo>
                  <a:cubicBezTo>
                    <a:pt x="19138898" y="1473200"/>
                    <a:pt x="19472909" y="1236980"/>
                    <a:pt x="19740879" y="1047750"/>
                  </a:cubicBezTo>
                  <a:cubicBezTo>
                    <a:pt x="19975829" y="881380"/>
                    <a:pt x="20146009" y="762000"/>
                    <a:pt x="20528279" y="762000"/>
                  </a:cubicBezTo>
                  <a:cubicBezTo>
                    <a:pt x="20910548" y="762000"/>
                    <a:pt x="21080729" y="881380"/>
                    <a:pt x="21315679" y="1047750"/>
                  </a:cubicBezTo>
                  <a:cubicBezTo>
                    <a:pt x="21583648" y="1236980"/>
                    <a:pt x="21917659" y="1473200"/>
                    <a:pt x="22542498" y="1473200"/>
                  </a:cubicBezTo>
                  <a:cubicBezTo>
                    <a:pt x="23167338" y="1473200"/>
                    <a:pt x="23501348" y="1236980"/>
                    <a:pt x="23769318" y="1047750"/>
                  </a:cubicBezTo>
                  <a:cubicBezTo>
                    <a:pt x="24004268" y="881380"/>
                    <a:pt x="24174448" y="762000"/>
                    <a:pt x="24556718" y="762000"/>
                  </a:cubicBezTo>
                  <a:cubicBezTo>
                    <a:pt x="24938988" y="762000"/>
                    <a:pt x="25109168" y="881380"/>
                    <a:pt x="25344118" y="1047750"/>
                  </a:cubicBezTo>
                  <a:cubicBezTo>
                    <a:pt x="25612088" y="1236980"/>
                    <a:pt x="25946098" y="1473200"/>
                    <a:pt x="26570939" y="1473200"/>
                  </a:cubicBezTo>
                  <a:cubicBezTo>
                    <a:pt x="27195779" y="1473200"/>
                    <a:pt x="27529789" y="1236980"/>
                    <a:pt x="27797761" y="1047750"/>
                  </a:cubicBezTo>
                  <a:cubicBezTo>
                    <a:pt x="28032711" y="881380"/>
                    <a:pt x="28202889" y="762000"/>
                    <a:pt x="28585161" y="762000"/>
                  </a:cubicBezTo>
                  <a:cubicBezTo>
                    <a:pt x="28967432" y="762000"/>
                    <a:pt x="29137611" y="881380"/>
                    <a:pt x="29372561" y="1047750"/>
                  </a:cubicBezTo>
                  <a:cubicBezTo>
                    <a:pt x="29640532" y="1236980"/>
                    <a:pt x="29974539" y="1473200"/>
                    <a:pt x="30599382" y="1473200"/>
                  </a:cubicBezTo>
                  <a:cubicBezTo>
                    <a:pt x="30810203" y="1473200"/>
                    <a:pt x="30980382" y="1303020"/>
                    <a:pt x="30980382" y="1092200"/>
                  </a:cubicBezTo>
                  <a:cubicBezTo>
                    <a:pt x="30980382" y="881380"/>
                    <a:pt x="30817821" y="711200"/>
                    <a:pt x="30607003" y="7112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2260822" y="6472645"/>
            <a:ext cx="9265920" cy="440511"/>
            <a:chOff x="0" y="0"/>
            <a:chExt cx="30988000" cy="14732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980382" cy="1473200"/>
            </a:xfrm>
            <a:custGeom>
              <a:avLst/>
              <a:gdLst/>
              <a:ahLst/>
              <a:cxnLst/>
              <a:rect l="l" t="t" r="r" b="b"/>
              <a:pathLst>
                <a:path w="30980382" h="1473200">
                  <a:moveTo>
                    <a:pt x="30607000" y="711200"/>
                  </a:moveTo>
                  <a:cubicBezTo>
                    <a:pt x="30224729" y="711200"/>
                    <a:pt x="30054550" y="591820"/>
                    <a:pt x="29819600" y="425450"/>
                  </a:cubicBezTo>
                  <a:cubicBezTo>
                    <a:pt x="29550361" y="236220"/>
                    <a:pt x="29216350" y="0"/>
                    <a:pt x="28591511" y="0"/>
                  </a:cubicBezTo>
                  <a:cubicBezTo>
                    <a:pt x="27966671" y="0"/>
                    <a:pt x="27632661" y="236220"/>
                    <a:pt x="27364689" y="425450"/>
                  </a:cubicBezTo>
                  <a:cubicBezTo>
                    <a:pt x="27129739" y="591820"/>
                    <a:pt x="26959561" y="711200"/>
                    <a:pt x="26577289" y="711200"/>
                  </a:cubicBezTo>
                  <a:cubicBezTo>
                    <a:pt x="26195018" y="711200"/>
                    <a:pt x="26024839" y="591820"/>
                    <a:pt x="25789889" y="425450"/>
                  </a:cubicBezTo>
                  <a:cubicBezTo>
                    <a:pt x="25520650" y="236220"/>
                    <a:pt x="25186639" y="0"/>
                    <a:pt x="24561800" y="0"/>
                  </a:cubicBezTo>
                  <a:cubicBezTo>
                    <a:pt x="23936961" y="0"/>
                    <a:pt x="23602950" y="236220"/>
                    <a:pt x="23334980" y="425450"/>
                  </a:cubicBezTo>
                  <a:cubicBezTo>
                    <a:pt x="23100030" y="591820"/>
                    <a:pt x="22929850" y="711200"/>
                    <a:pt x="22547580" y="711200"/>
                  </a:cubicBezTo>
                  <a:cubicBezTo>
                    <a:pt x="22165311" y="711200"/>
                    <a:pt x="21995130" y="591820"/>
                    <a:pt x="21760180" y="425450"/>
                  </a:cubicBezTo>
                  <a:cubicBezTo>
                    <a:pt x="21489670" y="236220"/>
                    <a:pt x="21155661" y="0"/>
                    <a:pt x="20532089" y="0"/>
                  </a:cubicBezTo>
                  <a:cubicBezTo>
                    <a:pt x="19907250" y="0"/>
                    <a:pt x="19573239" y="236220"/>
                    <a:pt x="19305270" y="425450"/>
                  </a:cubicBezTo>
                  <a:cubicBezTo>
                    <a:pt x="19070320" y="591820"/>
                    <a:pt x="18900139" y="711200"/>
                    <a:pt x="18517870" y="711200"/>
                  </a:cubicBezTo>
                  <a:cubicBezTo>
                    <a:pt x="18135600" y="711200"/>
                    <a:pt x="17965420" y="591820"/>
                    <a:pt x="17730470" y="425450"/>
                  </a:cubicBezTo>
                  <a:cubicBezTo>
                    <a:pt x="17459961" y="236220"/>
                    <a:pt x="17125950" y="0"/>
                    <a:pt x="16501111" y="0"/>
                  </a:cubicBezTo>
                  <a:cubicBezTo>
                    <a:pt x="15876271" y="0"/>
                    <a:pt x="15542261" y="236220"/>
                    <a:pt x="15274291" y="425450"/>
                  </a:cubicBezTo>
                  <a:cubicBezTo>
                    <a:pt x="15039341" y="591820"/>
                    <a:pt x="14869161" y="711200"/>
                    <a:pt x="14486891" y="711200"/>
                  </a:cubicBezTo>
                  <a:cubicBezTo>
                    <a:pt x="14104621" y="711200"/>
                    <a:pt x="13934441" y="591820"/>
                    <a:pt x="13699491" y="425450"/>
                  </a:cubicBezTo>
                  <a:cubicBezTo>
                    <a:pt x="13430250" y="236220"/>
                    <a:pt x="13096239" y="0"/>
                    <a:pt x="12471400" y="0"/>
                  </a:cubicBezTo>
                  <a:cubicBezTo>
                    <a:pt x="11846561" y="0"/>
                    <a:pt x="11512550" y="236220"/>
                    <a:pt x="11244580" y="425450"/>
                  </a:cubicBezTo>
                  <a:cubicBezTo>
                    <a:pt x="11009630" y="591820"/>
                    <a:pt x="10839450" y="711200"/>
                    <a:pt x="10457180" y="711200"/>
                  </a:cubicBezTo>
                  <a:cubicBezTo>
                    <a:pt x="10074911" y="711200"/>
                    <a:pt x="9904730" y="591820"/>
                    <a:pt x="9669780" y="425450"/>
                  </a:cubicBezTo>
                  <a:cubicBezTo>
                    <a:pt x="9400540" y="236220"/>
                    <a:pt x="9065260" y="0"/>
                    <a:pt x="8441690" y="0"/>
                  </a:cubicBezTo>
                  <a:cubicBezTo>
                    <a:pt x="7818120" y="0"/>
                    <a:pt x="7482840" y="236220"/>
                    <a:pt x="7213600" y="425450"/>
                  </a:cubicBezTo>
                  <a:cubicBezTo>
                    <a:pt x="6978650" y="591820"/>
                    <a:pt x="6808470" y="711200"/>
                    <a:pt x="6426200" y="711200"/>
                  </a:cubicBezTo>
                  <a:cubicBezTo>
                    <a:pt x="6043930" y="711200"/>
                    <a:pt x="5873750" y="591820"/>
                    <a:pt x="5638800" y="425450"/>
                  </a:cubicBezTo>
                  <a:cubicBezTo>
                    <a:pt x="5369560" y="236220"/>
                    <a:pt x="5035550" y="0"/>
                    <a:pt x="4410710" y="0"/>
                  </a:cubicBezTo>
                  <a:cubicBezTo>
                    <a:pt x="3785870" y="0"/>
                    <a:pt x="3451860" y="236220"/>
                    <a:pt x="3183890" y="425450"/>
                  </a:cubicBezTo>
                  <a:cubicBezTo>
                    <a:pt x="2948940" y="591820"/>
                    <a:pt x="2778760" y="711200"/>
                    <a:pt x="2396490" y="711200"/>
                  </a:cubicBezTo>
                  <a:cubicBezTo>
                    <a:pt x="2014220" y="711200"/>
                    <a:pt x="1844040" y="591820"/>
                    <a:pt x="1609090" y="425450"/>
                  </a:cubicBezTo>
                  <a:cubicBezTo>
                    <a:pt x="1339850" y="236220"/>
                    <a:pt x="1005840" y="0"/>
                    <a:pt x="381000" y="0"/>
                  </a:cubicBezTo>
                  <a:cubicBezTo>
                    <a:pt x="170180" y="0"/>
                    <a:pt x="0" y="170180"/>
                    <a:pt x="0" y="381000"/>
                  </a:cubicBezTo>
                  <a:cubicBezTo>
                    <a:pt x="0" y="591820"/>
                    <a:pt x="170180" y="762000"/>
                    <a:pt x="381000" y="762000"/>
                  </a:cubicBezTo>
                  <a:cubicBezTo>
                    <a:pt x="763270" y="762000"/>
                    <a:pt x="933450" y="881380"/>
                    <a:pt x="1168400" y="1047750"/>
                  </a:cubicBezTo>
                  <a:cubicBezTo>
                    <a:pt x="1436370" y="1236980"/>
                    <a:pt x="1770380" y="1473200"/>
                    <a:pt x="2395220" y="1473200"/>
                  </a:cubicBezTo>
                  <a:cubicBezTo>
                    <a:pt x="3020060" y="1473200"/>
                    <a:pt x="3354070" y="1236980"/>
                    <a:pt x="3622040" y="1047750"/>
                  </a:cubicBezTo>
                  <a:cubicBezTo>
                    <a:pt x="3856990" y="881380"/>
                    <a:pt x="4027170" y="762000"/>
                    <a:pt x="4409440" y="762000"/>
                  </a:cubicBezTo>
                  <a:cubicBezTo>
                    <a:pt x="4791710" y="762000"/>
                    <a:pt x="4961890" y="881380"/>
                    <a:pt x="5196840" y="1047750"/>
                  </a:cubicBezTo>
                  <a:cubicBezTo>
                    <a:pt x="5467350" y="1236980"/>
                    <a:pt x="5801360" y="1473200"/>
                    <a:pt x="6426200" y="1473200"/>
                  </a:cubicBezTo>
                  <a:cubicBezTo>
                    <a:pt x="7051040" y="1473200"/>
                    <a:pt x="7385050" y="1236980"/>
                    <a:pt x="7653020" y="1047750"/>
                  </a:cubicBezTo>
                  <a:cubicBezTo>
                    <a:pt x="7887970" y="881380"/>
                    <a:pt x="8058150" y="762000"/>
                    <a:pt x="8440420" y="762000"/>
                  </a:cubicBezTo>
                  <a:cubicBezTo>
                    <a:pt x="8822689" y="762000"/>
                    <a:pt x="8992870" y="881380"/>
                    <a:pt x="9227820" y="1047750"/>
                  </a:cubicBezTo>
                  <a:cubicBezTo>
                    <a:pt x="9495790" y="1236980"/>
                    <a:pt x="9829800" y="1473200"/>
                    <a:pt x="10454640" y="1473200"/>
                  </a:cubicBezTo>
                  <a:cubicBezTo>
                    <a:pt x="11079480" y="1473200"/>
                    <a:pt x="11413490" y="1236980"/>
                    <a:pt x="11681460" y="1047750"/>
                  </a:cubicBezTo>
                  <a:cubicBezTo>
                    <a:pt x="11918950" y="881380"/>
                    <a:pt x="12087860" y="762000"/>
                    <a:pt x="12471400" y="762000"/>
                  </a:cubicBezTo>
                  <a:cubicBezTo>
                    <a:pt x="12853670" y="762000"/>
                    <a:pt x="13023850" y="881380"/>
                    <a:pt x="13258800" y="1047750"/>
                  </a:cubicBezTo>
                  <a:cubicBezTo>
                    <a:pt x="13526770" y="1236980"/>
                    <a:pt x="13860780" y="1473200"/>
                    <a:pt x="14485620" y="1473200"/>
                  </a:cubicBezTo>
                  <a:cubicBezTo>
                    <a:pt x="15110459" y="1473200"/>
                    <a:pt x="15444470" y="1236980"/>
                    <a:pt x="15712439" y="1047750"/>
                  </a:cubicBezTo>
                  <a:cubicBezTo>
                    <a:pt x="15947389" y="881380"/>
                    <a:pt x="16117570" y="762000"/>
                    <a:pt x="16499839" y="762000"/>
                  </a:cubicBezTo>
                  <a:cubicBezTo>
                    <a:pt x="16882109" y="762000"/>
                    <a:pt x="17052289" y="881380"/>
                    <a:pt x="17287239" y="1047750"/>
                  </a:cubicBezTo>
                  <a:cubicBezTo>
                    <a:pt x="17555209" y="1236980"/>
                    <a:pt x="17889220" y="1473200"/>
                    <a:pt x="18514059" y="1473200"/>
                  </a:cubicBezTo>
                  <a:cubicBezTo>
                    <a:pt x="19138898" y="1473200"/>
                    <a:pt x="19472909" y="1236980"/>
                    <a:pt x="19740879" y="1047750"/>
                  </a:cubicBezTo>
                  <a:cubicBezTo>
                    <a:pt x="19975829" y="881380"/>
                    <a:pt x="20146009" y="762000"/>
                    <a:pt x="20528279" y="762000"/>
                  </a:cubicBezTo>
                  <a:cubicBezTo>
                    <a:pt x="20910548" y="762000"/>
                    <a:pt x="21080729" y="881380"/>
                    <a:pt x="21315679" y="1047750"/>
                  </a:cubicBezTo>
                  <a:cubicBezTo>
                    <a:pt x="21583648" y="1236980"/>
                    <a:pt x="21917659" y="1473200"/>
                    <a:pt x="22542498" y="1473200"/>
                  </a:cubicBezTo>
                  <a:cubicBezTo>
                    <a:pt x="23167338" y="1473200"/>
                    <a:pt x="23501348" y="1236980"/>
                    <a:pt x="23769318" y="1047750"/>
                  </a:cubicBezTo>
                  <a:cubicBezTo>
                    <a:pt x="24004268" y="881380"/>
                    <a:pt x="24174448" y="762000"/>
                    <a:pt x="24556718" y="762000"/>
                  </a:cubicBezTo>
                  <a:cubicBezTo>
                    <a:pt x="24938988" y="762000"/>
                    <a:pt x="25109168" y="881380"/>
                    <a:pt x="25344118" y="1047750"/>
                  </a:cubicBezTo>
                  <a:cubicBezTo>
                    <a:pt x="25612088" y="1236980"/>
                    <a:pt x="25946098" y="1473200"/>
                    <a:pt x="26570939" y="1473200"/>
                  </a:cubicBezTo>
                  <a:cubicBezTo>
                    <a:pt x="27195779" y="1473200"/>
                    <a:pt x="27529789" y="1236980"/>
                    <a:pt x="27797761" y="1047750"/>
                  </a:cubicBezTo>
                  <a:cubicBezTo>
                    <a:pt x="28032711" y="881380"/>
                    <a:pt x="28202889" y="762000"/>
                    <a:pt x="28585161" y="762000"/>
                  </a:cubicBezTo>
                  <a:cubicBezTo>
                    <a:pt x="28967432" y="762000"/>
                    <a:pt x="29137611" y="881380"/>
                    <a:pt x="29372561" y="1047750"/>
                  </a:cubicBezTo>
                  <a:cubicBezTo>
                    <a:pt x="29640532" y="1236980"/>
                    <a:pt x="29974539" y="1473200"/>
                    <a:pt x="30599382" y="1473200"/>
                  </a:cubicBezTo>
                  <a:cubicBezTo>
                    <a:pt x="30810203" y="1473200"/>
                    <a:pt x="30980382" y="1303020"/>
                    <a:pt x="30980382" y="1092200"/>
                  </a:cubicBezTo>
                  <a:cubicBezTo>
                    <a:pt x="30980382" y="881380"/>
                    <a:pt x="30817821" y="711200"/>
                    <a:pt x="30607003" y="7112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731520" y="2421982"/>
            <a:ext cx="8290560" cy="3804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08"/>
              </a:lnSpc>
            </a:pPr>
            <a:r>
              <a:rPr lang="en-US" sz="2400" spc="24">
                <a:solidFill>
                  <a:srgbClr val="FFEE50"/>
                </a:solidFill>
                <a:latin typeface="Lazydog"/>
              </a:rPr>
              <a:t>«Сей добро, посыпай добром, жни добро,</a:t>
            </a:r>
          </a:p>
          <a:p>
            <a:pPr algn="ctr">
              <a:lnSpc>
                <a:spcPts val="3408"/>
              </a:lnSpc>
            </a:pPr>
            <a:r>
              <a:rPr lang="en-US" sz="2400" spc="24">
                <a:solidFill>
                  <a:srgbClr val="FFEE50"/>
                </a:solidFill>
                <a:latin typeface="Lazydog"/>
              </a:rPr>
              <a:t>оделяй добром».</a:t>
            </a:r>
          </a:p>
          <a:p>
            <a:pPr algn="ctr">
              <a:lnSpc>
                <a:spcPts val="2556"/>
              </a:lnSpc>
            </a:pPr>
            <a:endParaRPr lang="en-US" sz="2400" spc="24">
              <a:solidFill>
                <a:srgbClr val="FFEE50"/>
              </a:solidFill>
              <a:latin typeface="Lazydog"/>
            </a:endParaRPr>
          </a:p>
          <a:p>
            <a:pPr algn="just">
              <a:lnSpc>
                <a:spcPts val="2556"/>
              </a:lnSpc>
            </a:pPr>
            <a:r>
              <a:rPr lang="en-US" sz="1800" spc="18">
                <a:solidFill>
                  <a:srgbClr val="FFFFFF"/>
                </a:solidFill>
                <a:latin typeface="Lazydog"/>
              </a:rPr>
              <a:t>Зависит ли что от педагогов, в воспитании добрых чувств ребенка? "Да"! - говорит ученый и педагог-новатор </a:t>
            </a:r>
          </a:p>
          <a:p>
            <a:pPr algn="just">
              <a:lnSpc>
                <a:spcPts val="2556"/>
              </a:lnSpc>
            </a:pPr>
            <a:r>
              <a:rPr lang="en-US" sz="1800" spc="18">
                <a:solidFill>
                  <a:srgbClr val="FFFFFF"/>
                </a:solidFill>
                <a:latin typeface="Lazydog"/>
              </a:rPr>
              <a:t>Ш.А. Амонашвили и видит только один путь гуманного подхода к детям. Это ему принадлежат замечательные слова:</a:t>
            </a:r>
          </a:p>
          <a:p>
            <a:pPr algn="just">
              <a:lnSpc>
                <a:spcPts val="2556"/>
              </a:lnSpc>
            </a:pPr>
            <a:endParaRPr lang="en-US" sz="1800" spc="18">
              <a:solidFill>
                <a:srgbClr val="FFFFFF"/>
              </a:solidFill>
              <a:latin typeface="Lazydog"/>
            </a:endParaRPr>
          </a:p>
          <a:p>
            <a:pPr algn="ctr">
              <a:lnSpc>
                <a:spcPts val="3975"/>
              </a:lnSpc>
            </a:pPr>
            <a:r>
              <a:rPr lang="en-US" sz="2799" spc="21">
                <a:solidFill>
                  <a:srgbClr val="FFEE50"/>
                </a:solidFill>
                <a:latin typeface="Lazydog"/>
              </a:rPr>
              <a:t>«</a:t>
            </a:r>
            <a:r>
              <a:rPr lang="en-US" sz="2799" spc="27">
                <a:solidFill>
                  <a:srgbClr val="FFEE50"/>
                </a:solidFill>
                <a:latin typeface="Lazydog"/>
              </a:rPr>
              <a:t>Педагог! Будь солнцем, излучающим человеческое тепло».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31520" y="821145"/>
            <a:ext cx="8290560" cy="1353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228"/>
              </a:lnSpc>
            </a:pPr>
            <a:r>
              <a:rPr lang="en-US" sz="3600">
                <a:solidFill>
                  <a:srgbClr val="FFEE50"/>
                </a:solidFill>
                <a:latin typeface="Lazydog Bold"/>
              </a:rPr>
              <a:t>ПАСПОРТ ПРОЕКТА:</a:t>
            </a:r>
          </a:p>
          <a:p>
            <a:pPr algn="r">
              <a:lnSpc>
                <a:spcPts val="1890"/>
              </a:lnSpc>
            </a:pPr>
            <a:r>
              <a:rPr lang="en-US" sz="1800">
                <a:solidFill>
                  <a:srgbClr val="FFFFFF"/>
                </a:solidFill>
                <a:latin typeface="Lazydog Bold"/>
              </a:rPr>
              <a:t>(КРАТКОСРОЧНЫЙ, ПОЗНАВАТЕЛЬНЫЙ,</a:t>
            </a:r>
          </a:p>
          <a:p>
            <a:pPr algn="r">
              <a:lnSpc>
                <a:spcPts val="1890"/>
              </a:lnSpc>
            </a:pPr>
            <a:r>
              <a:rPr lang="en-US" sz="1800">
                <a:solidFill>
                  <a:srgbClr val="FFFFFF"/>
                </a:solidFill>
                <a:latin typeface="Lazydog Bold"/>
              </a:rPr>
              <a:t>ТВОРЧЕСКИЙ)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1520" y="1790542"/>
            <a:ext cx="6761149" cy="696037"/>
            <a:chOff x="0" y="0"/>
            <a:chExt cx="3216241" cy="3311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16241" cy="331101"/>
            </a:xfrm>
            <a:custGeom>
              <a:avLst/>
              <a:gdLst/>
              <a:ahLst/>
              <a:cxnLst/>
              <a:rect l="l" t="t" r="r" b="b"/>
              <a:pathLst>
                <a:path w="3216241" h="331101">
                  <a:moveTo>
                    <a:pt x="0" y="0"/>
                  </a:moveTo>
                  <a:lnTo>
                    <a:pt x="3216241" y="0"/>
                  </a:lnTo>
                  <a:lnTo>
                    <a:pt x="3216241" y="331101"/>
                  </a:lnTo>
                  <a:lnTo>
                    <a:pt x="0" y="331101"/>
                  </a:lnTo>
                  <a:close/>
                </a:path>
              </a:pathLst>
            </a:custGeom>
            <a:solidFill>
              <a:srgbClr val="FFA1A3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731520" y="2639542"/>
            <a:ext cx="7948015" cy="731997"/>
            <a:chOff x="0" y="0"/>
            <a:chExt cx="10597354" cy="975996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0090" cy="470089"/>
            </a:xfrm>
            <a:prstGeom prst="rect">
              <a:avLst/>
            </a:prstGeom>
          </p:spPr>
        </p:pic>
        <p:sp>
          <p:nvSpPr>
            <p:cNvPr id="6" name="TextBox 6"/>
            <p:cNvSpPr txBox="1"/>
            <p:nvPr/>
          </p:nvSpPr>
          <p:spPr>
            <a:xfrm>
              <a:off x="596900" y="498476"/>
              <a:ext cx="10000454" cy="4775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59"/>
                </a:lnSpc>
              </a:pPr>
              <a:r>
                <a:rPr lang="en-US" sz="2399" spc="23">
                  <a:solidFill>
                    <a:srgbClr val="FFA1A3"/>
                  </a:solidFill>
                  <a:latin typeface="Raleway"/>
                </a:rPr>
                <a:t>Первый этап: целополагание.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604165" y="7565"/>
              <a:ext cx="8331599" cy="4505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5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31520" y="3282004"/>
            <a:ext cx="7948015" cy="731997"/>
            <a:chOff x="0" y="0"/>
            <a:chExt cx="10597354" cy="975996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0090" cy="470089"/>
            </a:xfrm>
            <a:prstGeom prst="rect">
              <a:avLst/>
            </a:prstGeom>
          </p:spPr>
        </p:pic>
        <p:sp>
          <p:nvSpPr>
            <p:cNvPr id="10" name="TextBox 10"/>
            <p:cNvSpPr txBox="1"/>
            <p:nvPr/>
          </p:nvSpPr>
          <p:spPr>
            <a:xfrm>
              <a:off x="596900" y="498476"/>
              <a:ext cx="10000454" cy="4775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59"/>
                </a:lnSpc>
              </a:pPr>
              <a:r>
                <a:rPr lang="en-US" sz="2399" spc="23">
                  <a:solidFill>
                    <a:srgbClr val="FFA1A3"/>
                  </a:solidFill>
                  <a:latin typeface="Raleway"/>
                </a:rPr>
                <a:t>Второй этап: разработка проекта.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604165" y="7565"/>
              <a:ext cx="8331599" cy="4505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5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31520" y="3924466"/>
            <a:ext cx="7948015" cy="731997"/>
            <a:chOff x="0" y="0"/>
            <a:chExt cx="10597354" cy="975996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0090" cy="470089"/>
            </a:xfrm>
            <a:prstGeom prst="rect">
              <a:avLst/>
            </a:prstGeom>
          </p:spPr>
        </p:pic>
        <p:sp>
          <p:nvSpPr>
            <p:cNvPr id="14" name="TextBox 14"/>
            <p:cNvSpPr txBox="1"/>
            <p:nvPr/>
          </p:nvSpPr>
          <p:spPr>
            <a:xfrm>
              <a:off x="596900" y="498476"/>
              <a:ext cx="10000454" cy="4775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59"/>
                </a:lnSpc>
              </a:pPr>
              <a:r>
                <a:rPr lang="en-US" sz="2399" spc="23">
                  <a:solidFill>
                    <a:srgbClr val="FFA1A3"/>
                  </a:solidFill>
                  <a:latin typeface="Raleway"/>
                </a:rPr>
                <a:t>Третий этап: основной.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604165" y="7565"/>
              <a:ext cx="8331599" cy="4505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5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31520" y="4566928"/>
            <a:ext cx="7948015" cy="731997"/>
            <a:chOff x="0" y="0"/>
            <a:chExt cx="10597354" cy="975996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t="160" b="160"/>
            <a:stretch>
              <a:fillRect/>
            </a:stretch>
          </p:blipFill>
          <p:spPr>
            <a:xfrm>
              <a:off x="0" y="0"/>
              <a:ext cx="470090" cy="470089"/>
            </a:xfrm>
            <a:prstGeom prst="rect">
              <a:avLst/>
            </a:prstGeom>
          </p:spPr>
        </p:pic>
        <p:sp>
          <p:nvSpPr>
            <p:cNvPr id="18" name="TextBox 18"/>
            <p:cNvSpPr txBox="1"/>
            <p:nvPr/>
          </p:nvSpPr>
          <p:spPr>
            <a:xfrm>
              <a:off x="596900" y="498476"/>
              <a:ext cx="10000454" cy="4775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59"/>
                </a:lnSpc>
              </a:pPr>
              <a:r>
                <a:rPr lang="en-US" sz="2399" spc="23">
                  <a:solidFill>
                    <a:srgbClr val="FFA1A3"/>
                  </a:solidFill>
                  <a:latin typeface="Raleway"/>
                </a:rPr>
                <a:t>Четвертый этап: итоговый.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604165" y="7565"/>
              <a:ext cx="8331599" cy="4505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5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31520" y="731520"/>
            <a:ext cx="8290560" cy="696037"/>
            <a:chOff x="0" y="0"/>
            <a:chExt cx="3943773" cy="331101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943773" cy="331101"/>
            </a:xfrm>
            <a:custGeom>
              <a:avLst/>
              <a:gdLst/>
              <a:ahLst/>
              <a:cxnLst/>
              <a:rect l="l" t="t" r="r" b="b"/>
              <a:pathLst>
                <a:path w="3943773" h="331101">
                  <a:moveTo>
                    <a:pt x="0" y="0"/>
                  </a:moveTo>
                  <a:lnTo>
                    <a:pt x="3943773" y="0"/>
                  </a:lnTo>
                  <a:lnTo>
                    <a:pt x="3943773" y="331101"/>
                  </a:lnTo>
                  <a:lnTo>
                    <a:pt x="0" y="331101"/>
                  </a:lnTo>
                  <a:close/>
                </a:path>
              </a:pathLst>
            </a:custGeom>
            <a:solidFill>
              <a:srgbClr val="FFA1A3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731520" y="5466967"/>
            <a:ext cx="8290560" cy="986858"/>
            <a:chOff x="0" y="0"/>
            <a:chExt cx="3943773" cy="469443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3943773" cy="469443"/>
            </a:xfrm>
            <a:custGeom>
              <a:avLst/>
              <a:gdLst/>
              <a:ahLst/>
              <a:cxnLst/>
              <a:rect l="l" t="t" r="r" b="b"/>
              <a:pathLst>
                <a:path w="3943773" h="469443">
                  <a:moveTo>
                    <a:pt x="0" y="0"/>
                  </a:moveTo>
                  <a:lnTo>
                    <a:pt x="3943773" y="0"/>
                  </a:lnTo>
                  <a:lnTo>
                    <a:pt x="3943773" y="469443"/>
                  </a:lnTo>
                  <a:lnTo>
                    <a:pt x="0" y="469443"/>
                  </a:lnTo>
                  <a:close/>
                </a:path>
              </a:pathLst>
            </a:custGeom>
            <a:solidFill>
              <a:srgbClr val="FFA1A3"/>
            </a:solidFill>
          </p:spPr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888417" y="2569472"/>
            <a:ext cx="2133663" cy="2826043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795857" y="1913770"/>
            <a:ext cx="6632475" cy="497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3600">
                <a:solidFill>
                  <a:srgbClr val="FFEE50"/>
                </a:solidFill>
                <a:latin typeface="Lazydog Bold"/>
              </a:rPr>
              <a:t>ЭТАПЫ РЕАЛИЗАЦИИ ПРОЕКТА: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31520" y="918566"/>
            <a:ext cx="8290560" cy="340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400">
                <a:solidFill>
                  <a:srgbClr val="FFEE50"/>
                </a:solidFill>
                <a:latin typeface="Lazydog Bold"/>
              </a:rPr>
              <a:t>СРОКИ РЕАЛИЗАЦИИ ПРОЕКТА:</a:t>
            </a:r>
            <a:r>
              <a:rPr lang="en-US" sz="2400">
                <a:solidFill>
                  <a:srgbClr val="FFFFFF"/>
                </a:solidFill>
                <a:latin typeface="Lazydog Bold"/>
              </a:rPr>
              <a:t>14.02.2022 - 18.02.2022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31520" y="5621306"/>
            <a:ext cx="8290560" cy="706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0"/>
              </a:lnSpc>
            </a:pPr>
            <a:r>
              <a:rPr lang="en-US" sz="2600">
                <a:solidFill>
                  <a:srgbClr val="FFEE50"/>
                </a:solidFill>
                <a:latin typeface="Lazydog Bold"/>
              </a:rPr>
              <a:t>ПРОДУКТ ПРОЕКТА: </a:t>
            </a:r>
            <a:r>
              <a:rPr lang="en-US" sz="2600">
                <a:solidFill>
                  <a:srgbClr val="FFFFFF"/>
                </a:solidFill>
                <a:latin typeface="Lazydog Bold"/>
              </a:rPr>
              <a:t>ПРЕЗЕНТАЦИЯ ПРОЕКТА «ВПУСТИТЕ В СЕРДЦЕ ДОБРОТУ»</a:t>
            </a:r>
            <a:r>
              <a:rPr lang="en-US" sz="2600">
                <a:solidFill>
                  <a:srgbClr val="FFFFFF"/>
                </a:solidFill>
                <a:latin typeface="Arimo Bold"/>
              </a:rPr>
              <a:t>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536917" y="3129161"/>
            <a:ext cx="5858416" cy="316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91"/>
              </a:lnSpc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1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31520" y="645795"/>
            <a:ext cx="8290560" cy="616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11"/>
              </a:lnSpc>
            </a:pPr>
            <a:r>
              <a:rPr lang="en-US" sz="3599">
                <a:solidFill>
                  <a:srgbClr val="FFFFFF"/>
                </a:solidFill>
                <a:latin typeface="Lazydog Bold"/>
              </a:rPr>
              <a:t>ПРИ РЕАЛИЗАЦИИ ПРОЕКТА МЫ ПОЛУЧИЛИ СЛЕДУЮЩИЕ РЕЗУЛЬТАТЫ:</a:t>
            </a:r>
          </a:p>
          <a:p>
            <a:pPr algn="just">
              <a:lnSpc>
                <a:spcPts val="2556"/>
              </a:lnSpc>
            </a:pPr>
            <a:endParaRPr lang="en-US" sz="3599">
              <a:solidFill>
                <a:srgbClr val="FFFFFF"/>
              </a:solidFill>
              <a:latin typeface="Lazydog Bold"/>
            </a:endParaRPr>
          </a:p>
          <a:p>
            <a:pPr marL="388622" lvl="1" indent="-194311" algn="just">
              <a:lnSpc>
                <a:spcPts val="2556"/>
              </a:lnSpc>
              <a:buFont typeface="Arial"/>
              <a:buChar char="•"/>
            </a:pPr>
            <a:r>
              <a:rPr lang="en-US" sz="1800">
                <a:solidFill>
                  <a:srgbClr val="FFFFFF"/>
                </a:solidFill>
                <a:latin typeface="Lazydog Bold"/>
              </a:rPr>
              <a:t>СОЗДАНИЕ В ГРУППЕ НЕОБХОДИМЫХ УСЛОВИЙ ПО ПРИОБЩЕНИЮ К ЭЛЕМЕНТАРНЫМ ОБЩЕПРИНЯТЫМ НОРМАМ И ПРАВИЛАМ ВЗАИМООТНОШЕНИЯ СО СВЕРСТНИКАМИ И ВЗРОСЛЫМИ.</a:t>
            </a:r>
          </a:p>
          <a:p>
            <a:pPr marL="388622" lvl="1" indent="-194311" algn="just">
              <a:lnSpc>
                <a:spcPts val="2556"/>
              </a:lnSpc>
              <a:buFont typeface="Arial"/>
              <a:buChar char="•"/>
            </a:pPr>
            <a:r>
              <a:rPr lang="en-US" sz="1800">
                <a:solidFill>
                  <a:srgbClr val="FFFFFF"/>
                </a:solidFill>
                <a:latin typeface="Lazydog Bold"/>
              </a:rPr>
              <a:t>ОФОРМЛЕНИЕ ТЕМАТИЧЕСКИХ КНИЖНЫХ ВЫСТАВОК В ГРУППЕ: ДЕМОНСТРАЦИЯ СОВМЕСТНОГО ТВОРЧЕСТВА ДЕТЕЙ , ПЕДАГОГОВ, РОДИТЕЛЕЙ.</a:t>
            </a:r>
          </a:p>
          <a:p>
            <a:pPr marL="388622" lvl="1" indent="-194311" algn="just">
              <a:lnSpc>
                <a:spcPts val="2556"/>
              </a:lnSpc>
              <a:buFont typeface="Arial"/>
              <a:buChar char="•"/>
            </a:pPr>
            <a:r>
              <a:rPr lang="en-US" sz="1800">
                <a:solidFill>
                  <a:srgbClr val="FFFFFF"/>
                </a:solidFill>
                <a:latin typeface="Lazydog Bold"/>
              </a:rPr>
              <a:t>ОФОРМЛЕНИЕ ВЫСТАВКИ РИСУНКОВ НА ТЕМУ «ДОБРОТА ВОКРУГ НАС».</a:t>
            </a:r>
          </a:p>
          <a:p>
            <a:pPr marL="388622" lvl="1" indent="-194311" algn="just">
              <a:lnSpc>
                <a:spcPts val="2556"/>
              </a:lnSpc>
              <a:buFont typeface="Arial"/>
              <a:buChar char="•"/>
            </a:pPr>
            <a:r>
              <a:rPr lang="en-US" sz="1800">
                <a:solidFill>
                  <a:srgbClr val="FFFFFF"/>
                </a:solidFill>
                <a:latin typeface="Lazydog Bold"/>
              </a:rPr>
              <a:t>АКЦИЯ «КОРМУШКА ДЛЯ ПТИЦ, «НАКОРМИ ПТИЦ».</a:t>
            </a:r>
          </a:p>
          <a:p>
            <a:pPr marL="388622" lvl="1" indent="-194311" algn="just">
              <a:lnSpc>
                <a:spcPts val="2556"/>
              </a:lnSpc>
              <a:buFont typeface="Arial"/>
              <a:buChar char="•"/>
            </a:pPr>
            <a:r>
              <a:rPr lang="en-US" sz="1800">
                <a:solidFill>
                  <a:srgbClr val="FFFFFF"/>
                </a:solidFill>
                <a:latin typeface="Lazydog Bold"/>
              </a:rPr>
              <a:t>КОЛЛЕКТИВНАЯ РАБОТА «ДЕРЕВО ДОБРА».</a:t>
            </a:r>
          </a:p>
          <a:p>
            <a:pPr marL="388622" lvl="1" indent="-194311" algn="just">
              <a:lnSpc>
                <a:spcPts val="2556"/>
              </a:lnSpc>
              <a:buFont typeface="Arial"/>
              <a:buChar char="•"/>
            </a:pPr>
            <a:r>
              <a:rPr lang="en-US" sz="1800">
                <a:solidFill>
                  <a:srgbClr val="FFFFFF"/>
                </a:solidFill>
                <a:latin typeface="Lazydog Bold"/>
              </a:rPr>
              <a:t>ВЫСТАВКА АКЦИЯ «СДАЙ МАКУЛАТУРУ, СПАСИ ДЕРЕВО». </a:t>
            </a:r>
          </a:p>
          <a:p>
            <a:pPr marL="388622" lvl="1" indent="-194311" algn="just">
              <a:lnSpc>
                <a:spcPts val="2556"/>
              </a:lnSpc>
              <a:buFont typeface="Arial"/>
              <a:buChar char="•"/>
            </a:pPr>
            <a:r>
              <a:rPr lang="en-US" sz="1800">
                <a:solidFill>
                  <a:srgbClr val="FFFFFF"/>
                </a:solidFill>
                <a:latin typeface="Lazydog Bold"/>
              </a:rPr>
              <a:t>АКЦИЯ «НАШИ ДОБРЫЕ ДЕЛА»</a:t>
            </a:r>
          </a:p>
          <a:p>
            <a:pPr marL="388622" lvl="1" indent="-194311" algn="just">
              <a:lnSpc>
                <a:spcPts val="2556"/>
              </a:lnSpc>
              <a:buFont typeface="Arial"/>
              <a:buChar char="•"/>
            </a:pPr>
            <a:r>
              <a:rPr lang="en-US" sz="1800">
                <a:solidFill>
                  <a:srgbClr val="FFFFFF"/>
                </a:solidFill>
                <a:latin typeface="Lazydog Bold"/>
              </a:rPr>
              <a:t>АКЦИЯ «ПОСЫЛКА В ДОМ ПРЕСТАРЕЛЫХ».</a:t>
            </a:r>
          </a:p>
          <a:p>
            <a:pPr marL="388622" lvl="1" indent="-194311" algn="just">
              <a:lnSpc>
                <a:spcPts val="2556"/>
              </a:lnSpc>
              <a:buFont typeface="Arial"/>
              <a:buChar char="•"/>
            </a:pPr>
            <a:r>
              <a:rPr lang="en-US" sz="1800">
                <a:solidFill>
                  <a:srgbClr val="FFFFFF"/>
                </a:solidFill>
                <a:latin typeface="Lazydog Bold"/>
              </a:rPr>
              <a:t>АКЦИЯ «НАШИ ЛЮБИМЫЕ ПИТОМЦЫ»</a:t>
            </a:r>
          </a:p>
          <a:p>
            <a:pPr marL="388622" lvl="1" indent="-194311" algn="just">
              <a:lnSpc>
                <a:spcPts val="2556"/>
              </a:lnSpc>
              <a:buFont typeface="Arial"/>
              <a:buChar char="•"/>
            </a:pPr>
            <a:r>
              <a:rPr lang="en-US" sz="1800">
                <a:solidFill>
                  <a:srgbClr val="FFFFFF"/>
                </a:solidFill>
                <a:latin typeface="Lazydog Bold"/>
              </a:rPr>
              <a:t>АКЦИЯ «ТРОПИНКА ДОБРА».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762022">
            <a:off x="6209509" y="5365934"/>
            <a:ext cx="2701126" cy="270112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762022">
            <a:off x="8530541" y="-743383"/>
            <a:ext cx="2112862" cy="211286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762022">
            <a:off x="-60425" y="-25477"/>
            <a:ext cx="1254186" cy="125418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1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31520" y="1701356"/>
            <a:ext cx="8290560" cy="3864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56"/>
              </a:lnSpc>
            </a:pPr>
            <a:r>
              <a:rPr lang="en-US" sz="1800">
                <a:solidFill>
                  <a:srgbClr val="FFFFFF"/>
                </a:solidFill>
                <a:latin typeface="Lazydog Bold"/>
              </a:rPr>
              <a:t>11.АКТИВНОЕ УЧАСТИЕ РОДИТЕЛЕЙ В РЕАЛИЗАЦИИ ПРОЕКТА, В РЕЗУЛЬТАТЕ КОТОРОГО ПРОИСХОДИТ ПРЕЕМСТВЕННОСТЬ МЕЖДУ ДЕТСКИМ САДОМ И СЕМЬЕЙ ПО НРАВСТВЕННОМУ ВОСПИТАНИЮ. </a:t>
            </a:r>
          </a:p>
          <a:p>
            <a:pPr algn="just">
              <a:lnSpc>
                <a:spcPts val="2556"/>
              </a:lnSpc>
            </a:pPr>
            <a:endParaRPr lang="en-US" sz="1800">
              <a:solidFill>
                <a:srgbClr val="FFFFFF"/>
              </a:solidFill>
              <a:latin typeface="Lazydog Bold"/>
            </a:endParaRPr>
          </a:p>
          <a:p>
            <a:pPr algn="just">
              <a:lnSpc>
                <a:spcPts val="2556"/>
              </a:lnSpc>
            </a:pPr>
            <a:r>
              <a:rPr lang="en-US" sz="1800">
                <a:solidFill>
                  <a:srgbClr val="FFFFFF"/>
                </a:solidFill>
                <a:latin typeface="Lazydog Bold"/>
              </a:rPr>
              <a:t>12.БОЛЕЕ БЕРЕЖНОЕ ОТНОШЕНИЕ ДЕТЕЙ К ЖИВОМУ МИРУ ПРИРОДЫ.</a:t>
            </a:r>
          </a:p>
          <a:p>
            <a:pPr algn="just">
              <a:lnSpc>
                <a:spcPts val="2556"/>
              </a:lnSpc>
            </a:pPr>
            <a:endParaRPr lang="en-US" sz="1800">
              <a:solidFill>
                <a:srgbClr val="FFFFFF"/>
              </a:solidFill>
              <a:latin typeface="Lazydog Bold"/>
            </a:endParaRPr>
          </a:p>
          <a:p>
            <a:pPr algn="just">
              <a:lnSpc>
                <a:spcPts val="2556"/>
              </a:lnSpc>
            </a:pPr>
            <a:r>
              <a:rPr lang="en-US" sz="1800">
                <a:solidFill>
                  <a:srgbClr val="FFFFFF"/>
                </a:solidFill>
                <a:latin typeface="Lazydog Bold"/>
              </a:rPr>
              <a:t>13.СПОСОБНОСТЬ ДЕТЕЙ ДОГОВАРИВАТЬСЯ, ОКАЗЫВАТЬ ДРУГ ДРУГУ ПОДДЕРЖКУ.</a:t>
            </a:r>
          </a:p>
          <a:p>
            <a:pPr algn="just">
              <a:lnSpc>
                <a:spcPts val="2556"/>
              </a:lnSpc>
            </a:pPr>
            <a:endParaRPr lang="en-US" sz="1800">
              <a:solidFill>
                <a:srgbClr val="FFFFFF"/>
              </a:solidFill>
              <a:latin typeface="Lazydog Bold"/>
            </a:endParaRPr>
          </a:p>
          <a:p>
            <a:pPr algn="just">
              <a:lnSpc>
                <a:spcPts val="2556"/>
              </a:lnSpc>
            </a:pPr>
            <a:r>
              <a:rPr lang="en-US" sz="1800">
                <a:solidFill>
                  <a:srgbClr val="FFFFFF"/>
                </a:solidFill>
                <a:latin typeface="Lazydog Bold"/>
              </a:rPr>
              <a:t>14.СОЗДАНИЕ СИСТЕМЫ РАБОТЫ ПО ОЗНАКОМЛЕНИЮ ДЕТЕЙ С ПРОИЗВЕДЕНИЯМИ, ПОСЛОВИЦАМИ И ПОГОВОРКАМИ О ДОБРЕ.</a:t>
            </a:r>
          </a:p>
          <a:p>
            <a:pPr algn="just">
              <a:lnSpc>
                <a:spcPts val="2250"/>
              </a:lnSpc>
            </a:pPr>
            <a:endParaRPr lang="en-US" sz="1800">
              <a:solidFill>
                <a:srgbClr val="FFFFFF"/>
              </a:solidFill>
              <a:latin typeface="Lazydog Bold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6144705">
            <a:off x="840849" y="5447506"/>
            <a:ext cx="1995489" cy="25379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236217">
            <a:off x="3093961" y="-10177"/>
            <a:ext cx="1166318" cy="148339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4700755">
            <a:off x="9065766" y="5456272"/>
            <a:ext cx="733926" cy="9334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762022">
            <a:off x="6209509" y="5365934"/>
            <a:ext cx="2701126" cy="270112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762022">
            <a:off x="8530541" y="-743383"/>
            <a:ext cx="2112862" cy="211286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762022">
            <a:off x="60925" y="77523"/>
            <a:ext cx="967965" cy="96796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1520" y="3171772"/>
            <a:ext cx="8290560" cy="1468811"/>
            <a:chOff x="0" y="0"/>
            <a:chExt cx="11054080" cy="195841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90350" cy="490349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622625" y="519959"/>
              <a:ext cx="10431455" cy="14384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57"/>
                </a:lnSpc>
              </a:pPr>
              <a:r>
                <a:rPr lang="en-US" sz="1877" spc="18">
                  <a:solidFill>
                    <a:srgbClr val="FFA1A3"/>
                  </a:solidFill>
                  <a:latin typeface="Raleway"/>
                </a:rPr>
                <a:t>Любить ребенка, т.к. без этого невозможно воспитать гуманную душу человека и только любовь облегчает воспитание. </a:t>
              </a:r>
            </a:p>
            <a:p>
              <a:pPr>
                <a:lnSpc>
                  <a:spcPts val="2159"/>
                </a:lnSpc>
              </a:pPr>
              <a:r>
                <a:rPr lang="en-US" sz="1877" spc="18">
                  <a:solidFill>
                    <a:srgbClr val="FFA1A3"/>
                  </a:solidFill>
                  <a:latin typeface="Raleway"/>
                </a:rPr>
                <a:t>Она единственная добрая сила, стимулирует его взросление и доброе отношение к окружающим.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630204" y="7891"/>
              <a:ext cx="8690676" cy="4699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660"/>
                </a:lnSpc>
              </a:pPr>
              <a:r>
                <a:rPr lang="en-US" sz="2313" spc="23">
                  <a:solidFill>
                    <a:srgbClr val="81DBE5"/>
                  </a:solidFill>
                  <a:latin typeface="Raleway Bold"/>
                </a:rPr>
                <a:t>01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31520" y="4640584"/>
            <a:ext cx="8290560" cy="938410"/>
            <a:chOff x="0" y="0"/>
            <a:chExt cx="11054080" cy="1251213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90350" cy="490349"/>
            </a:xfrm>
            <a:prstGeom prst="rect">
              <a:avLst/>
            </a:prstGeom>
          </p:spPr>
        </p:pic>
        <p:sp>
          <p:nvSpPr>
            <p:cNvPr id="8" name="TextBox 8"/>
            <p:cNvSpPr txBox="1"/>
            <p:nvPr/>
          </p:nvSpPr>
          <p:spPr>
            <a:xfrm>
              <a:off x="622625" y="519959"/>
              <a:ext cx="10431455" cy="7312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59"/>
                </a:lnSpc>
              </a:pPr>
              <a:r>
                <a:rPr lang="en-US" sz="1877" spc="18">
                  <a:solidFill>
                    <a:srgbClr val="FFA1A3"/>
                  </a:solidFill>
                  <a:latin typeface="Raleway"/>
                </a:rPr>
                <a:t>Очеловечить среду, в которой живет ребенок, т.е. обеспечить душевный комфорт и равновесие.</a:t>
              </a:r>
              <a:r>
                <a:rPr lang="en-US" sz="1877" spc="12">
                  <a:solidFill>
                    <a:srgbClr val="FFA1A3"/>
                  </a:solidFill>
                  <a:latin typeface="Arimo"/>
                </a:rPr>
                <a:t> 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630204" y="7891"/>
              <a:ext cx="8690676" cy="4699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660"/>
                </a:lnSpc>
              </a:pPr>
              <a:r>
                <a:rPr lang="en-US" sz="2313" spc="23">
                  <a:solidFill>
                    <a:srgbClr val="81DBE5"/>
                  </a:solidFill>
                  <a:latin typeface="Raleway Bold"/>
                </a:rPr>
                <a:t>02</a:t>
              </a:r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-4353560" y="1011645"/>
            <a:ext cx="9265920" cy="440511"/>
            <a:chOff x="0" y="0"/>
            <a:chExt cx="30988000" cy="14732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0980382" cy="1473200"/>
            </a:xfrm>
            <a:custGeom>
              <a:avLst/>
              <a:gdLst/>
              <a:ahLst/>
              <a:cxnLst/>
              <a:rect l="l" t="t" r="r" b="b"/>
              <a:pathLst>
                <a:path w="30980382" h="1473200">
                  <a:moveTo>
                    <a:pt x="30607000" y="711200"/>
                  </a:moveTo>
                  <a:cubicBezTo>
                    <a:pt x="30224729" y="711200"/>
                    <a:pt x="30054550" y="591820"/>
                    <a:pt x="29819600" y="425450"/>
                  </a:cubicBezTo>
                  <a:cubicBezTo>
                    <a:pt x="29550361" y="236220"/>
                    <a:pt x="29216350" y="0"/>
                    <a:pt x="28591511" y="0"/>
                  </a:cubicBezTo>
                  <a:cubicBezTo>
                    <a:pt x="27966671" y="0"/>
                    <a:pt x="27632661" y="236220"/>
                    <a:pt x="27364689" y="425450"/>
                  </a:cubicBezTo>
                  <a:cubicBezTo>
                    <a:pt x="27129739" y="591820"/>
                    <a:pt x="26959561" y="711200"/>
                    <a:pt x="26577289" y="711200"/>
                  </a:cubicBezTo>
                  <a:cubicBezTo>
                    <a:pt x="26195018" y="711200"/>
                    <a:pt x="26024839" y="591820"/>
                    <a:pt x="25789889" y="425450"/>
                  </a:cubicBezTo>
                  <a:cubicBezTo>
                    <a:pt x="25520650" y="236220"/>
                    <a:pt x="25186639" y="0"/>
                    <a:pt x="24561800" y="0"/>
                  </a:cubicBezTo>
                  <a:cubicBezTo>
                    <a:pt x="23936961" y="0"/>
                    <a:pt x="23602950" y="236220"/>
                    <a:pt x="23334980" y="425450"/>
                  </a:cubicBezTo>
                  <a:cubicBezTo>
                    <a:pt x="23100030" y="591820"/>
                    <a:pt x="22929850" y="711200"/>
                    <a:pt x="22547580" y="711200"/>
                  </a:cubicBezTo>
                  <a:cubicBezTo>
                    <a:pt x="22165311" y="711200"/>
                    <a:pt x="21995130" y="591820"/>
                    <a:pt x="21760180" y="425450"/>
                  </a:cubicBezTo>
                  <a:cubicBezTo>
                    <a:pt x="21489670" y="236220"/>
                    <a:pt x="21155661" y="0"/>
                    <a:pt x="20532089" y="0"/>
                  </a:cubicBezTo>
                  <a:cubicBezTo>
                    <a:pt x="19907250" y="0"/>
                    <a:pt x="19573239" y="236220"/>
                    <a:pt x="19305270" y="425450"/>
                  </a:cubicBezTo>
                  <a:cubicBezTo>
                    <a:pt x="19070320" y="591820"/>
                    <a:pt x="18900139" y="711200"/>
                    <a:pt x="18517870" y="711200"/>
                  </a:cubicBezTo>
                  <a:cubicBezTo>
                    <a:pt x="18135600" y="711200"/>
                    <a:pt x="17965420" y="591820"/>
                    <a:pt x="17730470" y="425450"/>
                  </a:cubicBezTo>
                  <a:cubicBezTo>
                    <a:pt x="17459961" y="236220"/>
                    <a:pt x="17125950" y="0"/>
                    <a:pt x="16501111" y="0"/>
                  </a:cubicBezTo>
                  <a:cubicBezTo>
                    <a:pt x="15876271" y="0"/>
                    <a:pt x="15542261" y="236220"/>
                    <a:pt x="15274291" y="425450"/>
                  </a:cubicBezTo>
                  <a:cubicBezTo>
                    <a:pt x="15039341" y="591820"/>
                    <a:pt x="14869161" y="711200"/>
                    <a:pt x="14486891" y="711200"/>
                  </a:cubicBezTo>
                  <a:cubicBezTo>
                    <a:pt x="14104621" y="711200"/>
                    <a:pt x="13934441" y="591820"/>
                    <a:pt x="13699491" y="425450"/>
                  </a:cubicBezTo>
                  <a:cubicBezTo>
                    <a:pt x="13430250" y="236220"/>
                    <a:pt x="13096239" y="0"/>
                    <a:pt x="12471400" y="0"/>
                  </a:cubicBezTo>
                  <a:cubicBezTo>
                    <a:pt x="11846561" y="0"/>
                    <a:pt x="11512550" y="236220"/>
                    <a:pt x="11244580" y="425450"/>
                  </a:cubicBezTo>
                  <a:cubicBezTo>
                    <a:pt x="11009630" y="591820"/>
                    <a:pt x="10839450" y="711200"/>
                    <a:pt x="10457180" y="711200"/>
                  </a:cubicBezTo>
                  <a:cubicBezTo>
                    <a:pt x="10074911" y="711200"/>
                    <a:pt x="9904730" y="591820"/>
                    <a:pt x="9669780" y="425450"/>
                  </a:cubicBezTo>
                  <a:cubicBezTo>
                    <a:pt x="9400540" y="236220"/>
                    <a:pt x="9065260" y="0"/>
                    <a:pt x="8441690" y="0"/>
                  </a:cubicBezTo>
                  <a:cubicBezTo>
                    <a:pt x="7818120" y="0"/>
                    <a:pt x="7482840" y="236220"/>
                    <a:pt x="7213600" y="425450"/>
                  </a:cubicBezTo>
                  <a:cubicBezTo>
                    <a:pt x="6978650" y="591820"/>
                    <a:pt x="6808470" y="711200"/>
                    <a:pt x="6426200" y="711200"/>
                  </a:cubicBezTo>
                  <a:cubicBezTo>
                    <a:pt x="6043930" y="711200"/>
                    <a:pt x="5873750" y="591820"/>
                    <a:pt x="5638800" y="425450"/>
                  </a:cubicBezTo>
                  <a:cubicBezTo>
                    <a:pt x="5369560" y="236220"/>
                    <a:pt x="5035550" y="0"/>
                    <a:pt x="4410710" y="0"/>
                  </a:cubicBezTo>
                  <a:cubicBezTo>
                    <a:pt x="3785870" y="0"/>
                    <a:pt x="3451860" y="236220"/>
                    <a:pt x="3183890" y="425450"/>
                  </a:cubicBezTo>
                  <a:cubicBezTo>
                    <a:pt x="2948940" y="591820"/>
                    <a:pt x="2778760" y="711200"/>
                    <a:pt x="2396490" y="711200"/>
                  </a:cubicBezTo>
                  <a:cubicBezTo>
                    <a:pt x="2014220" y="711200"/>
                    <a:pt x="1844040" y="591820"/>
                    <a:pt x="1609090" y="425450"/>
                  </a:cubicBezTo>
                  <a:cubicBezTo>
                    <a:pt x="1339850" y="236220"/>
                    <a:pt x="1005840" y="0"/>
                    <a:pt x="381000" y="0"/>
                  </a:cubicBezTo>
                  <a:cubicBezTo>
                    <a:pt x="170180" y="0"/>
                    <a:pt x="0" y="170180"/>
                    <a:pt x="0" y="381000"/>
                  </a:cubicBezTo>
                  <a:cubicBezTo>
                    <a:pt x="0" y="591820"/>
                    <a:pt x="170180" y="762000"/>
                    <a:pt x="381000" y="762000"/>
                  </a:cubicBezTo>
                  <a:cubicBezTo>
                    <a:pt x="763270" y="762000"/>
                    <a:pt x="933450" y="881380"/>
                    <a:pt x="1168400" y="1047750"/>
                  </a:cubicBezTo>
                  <a:cubicBezTo>
                    <a:pt x="1436370" y="1236980"/>
                    <a:pt x="1770380" y="1473200"/>
                    <a:pt x="2395220" y="1473200"/>
                  </a:cubicBezTo>
                  <a:cubicBezTo>
                    <a:pt x="3020060" y="1473200"/>
                    <a:pt x="3354070" y="1236980"/>
                    <a:pt x="3622040" y="1047750"/>
                  </a:cubicBezTo>
                  <a:cubicBezTo>
                    <a:pt x="3856990" y="881380"/>
                    <a:pt x="4027170" y="762000"/>
                    <a:pt x="4409440" y="762000"/>
                  </a:cubicBezTo>
                  <a:cubicBezTo>
                    <a:pt x="4791710" y="762000"/>
                    <a:pt x="4961890" y="881380"/>
                    <a:pt x="5196840" y="1047750"/>
                  </a:cubicBezTo>
                  <a:cubicBezTo>
                    <a:pt x="5467350" y="1236980"/>
                    <a:pt x="5801360" y="1473200"/>
                    <a:pt x="6426200" y="1473200"/>
                  </a:cubicBezTo>
                  <a:cubicBezTo>
                    <a:pt x="7051040" y="1473200"/>
                    <a:pt x="7385050" y="1236980"/>
                    <a:pt x="7653020" y="1047750"/>
                  </a:cubicBezTo>
                  <a:cubicBezTo>
                    <a:pt x="7887970" y="881380"/>
                    <a:pt x="8058150" y="762000"/>
                    <a:pt x="8440420" y="762000"/>
                  </a:cubicBezTo>
                  <a:cubicBezTo>
                    <a:pt x="8822689" y="762000"/>
                    <a:pt x="8992870" y="881380"/>
                    <a:pt x="9227820" y="1047750"/>
                  </a:cubicBezTo>
                  <a:cubicBezTo>
                    <a:pt x="9495790" y="1236980"/>
                    <a:pt x="9829800" y="1473200"/>
                    <a:pt x="10454640" y="1473200"/>
                  </a:cubicBezTo>
                  <a:cubicBezTo>
                    <a:pt x="11079480" y="1473200"/>
                    <a:pt x="11413490" y="1236980"/>
                    <a:pt x="11681460" y="1047750"/>
                  </a:cubicBezTo>
                  <a:cubicBezTo>
                    <a:pt x="11918950" y="881380"/>
                    <a:pt x="12087860" y="762000"/>
                    <a:pt x="12471400" y="762000"/>
                  </a:cubicBezTo>
                  <a:cubicBezTo>
                    <a:pt x="12853670" y="762000"/>
                    <a:pt x="13023850" y="881380"/>
                    <a:pt x="13258800" y="1047750"/>
                  </a:cubicBezTo>
                  <a:cubicBezTo>
                    <a:pt x="13526770" y="1236980"/>
                    <a:pt x="13860780" y="1473200"/>
                    <a:pt x="14485620" y="1473200"/>
                  </a:cubicBezTo>
                  <a:cubicBezTo>
                    <a:pt x="15110459" y="1473200"/>
                    <a:pt x="15444470" y="1236980"/>
                    <a:pt x="15712439" y="1047750"/>
                  </a:cubicBezTo>
                  <a:cubicBezTo>
                    <a:pt x="15947389" y="881380"/>
                    <a:pt x="16117570" y="762000"/>
                    <a:pt x="16499839" y="762000"/>
                  </a:cubicBezTo>
                  <a:cubicBezTo>
                    <a:pt x="16882109" y="762000"/>
                    <a:pt x="17052289" y="881380"/>
                    <a:pt x="17287239" y="1047750"/>
                  </a:cubicBezTo>
                  <a:cubicBezTo>
                    <a:pt x="17555209" y="1236980"/>
                    <a:pt x="17889220" y="1473200"/>
                    <a:pt x="18514059" y="1473200"/>
                  </a:cubicBezTo>
                  <a:cubicBezTo>
                    <a:pt x="19138898" y="1473200"/>
                    <a:pt x="19472909" y="1236980"/>
                    <a:pt x="19740879" y="1047750"/>
                  </a:cubicBezTo>
                  <a:cubicBezTo>
                    <a:pt x="19975829" y="881380"/>
                    <a:pt x="20146009" y="762000"/>
                    <a:pt x="20528279" y="762000"/>
                  </a:cubicBezTo>
                  <a:cubicBezTo>
                    <a:pt x="20910548" y="762000"/>
                    <a:pt x="21080729" y="881380"/>
                    <a:pt x="21315679" y="1047750"/>
                  </a:cubicBezTo>
                  <a:cubicBezTo>
                    <a:pt x="21583648" y="1236980"/>
                    <a:pt x="21917659" y="1473200"/>
                    <a:pt x="22542498" y="1473200"/>
                  </a:cubicBezTo>
                  <a:cubicBezTo>
                    <a:pt x="23167338" y="1473200"/>
                    <a:pt x="23501348" y="1236980"/>
                    <a:pt x="23769318" y="1047750"/>
                  </a:cubicBezTo>
                  <a:cubicBezTo>
                    <a:pt x="24004268" y="881380"/>
                    <a:pt x="24174448" y="762000"/>
                    <a:pt x="24556718" y="762000"/>
                  </a:cubicBezTo>
                  <a:cubicBezTo>
                    <a:pt x="24938988" y="762000"/>
                    <a:pt x="25109168" y="881380"/>
                    <a:pt x="25344118" y="1047750"/>
                  </a:cubicBezTo>
                  <a:cubicBezTo>
                    <a:pt x="25612088" y="1236980"/>
                    <a:pt x="25946098" y="1473200"/>
                    <a:pt x="26570939" y="1473200"/>
                  </a:cubicBezTo>
                  <a:cubicBezTo>
                    <a:pt x="27195779" y="1473200"/>
                    <a:pt x="27529789" y="1236980"/>
                    <a:pt x="27797761" y="1047750"/>
                  </a:cubicBezTo>
                  <a:cubicBezTo>
                    <a:pt x="28032711" y="881380"/>
                    <a:pt x="28202889" y="762000"/>
                    <a:pt x="28585161" y="762000"/>
                  </a:cubicBezTo>
                  <a:cubicBezTo>
                    <a:pt x="28967432" y="762000"/>
                    <a:pt x="29137611" y="881380"/>
                    <a:pt x="29372561" y="1047750"/>
                  </a:cubicBezTo>
                  <a:cubicBezTo>
                    <a:pt x="29640532" y="1236980"/>
                    <a:pt x="29974539" y="1473200"/>
                    <a:pt x="30599382" y="1473200"/>
                  </a:cubicBezTo>
                  <a:cubicBezTo>
                    <a:pt x="30810203" y="1473200"/>
                    <a:pt x="30980382" y="1303020"/>
                    <a:pt x="30980382" y="1092200"/>
                  </a:cubicBezTo>
                  <a:cubicBezTo>
                    <a:pt x="30980382" y="881380"/>
                    <a:pt x="30817821" y="711200"/>
                    <a:pt x="30607003" y="711200"/>
                  </a:cubicBezTo>
                  <a:close/>
                </a:path>
              </a:pathLst>
            </a:custGeom>
            <a:solidFill>
              <a:srgbClr val="FFA1A3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2260822" y="6472645"/>
            <a:ext cx="9265920" cy="440511"/>
            <a:chOff x="0" y="0"/>
            <a:chExt cx="30988000" cy="14732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0980382" cy="1473200"/>
            </a:xfrm>
            <a:custGeom>
              <a:avLst/>
              <a:gdLst/>
              <a:ahLst/>
              <a:cxnLst/>
              <a:rect l="l" t="t" r="r" b="b"/>
              <a:pathLst>
                <a:path w="30980382" h="1473200">
                  <a:moveTo>
                    <a:pt x="30607000" y="711200"/>
                  </a:moveTo>
                  <a:cubicBezTo>
                    <a:pt x="30224729" y="711200"/>
                    <a:pt x="30054550" y="591820"/>
                    <a:pt x="29819600" y="425450"/>
                  </a:cubicBezTo>
                  <a:cubicBezTo>
                    <a:pt x="29550361" y="236220"/>
                    <a:pt x="29216350" y="0"/>
                    <a:pt x="28591511" y="0"/>
                  </a:cubicBezTo>
                  <a:cubicBezTo>
                    <a:pt x="27966671" y="0"/>
                    <a:pt x="27632661" y="236220"/>
                    <a:pt x="27364689" y="425450"/>
                  </a:cubicBezTo>
                  <a:cubicBezTo>
                    <a:pt x="27129739" y="591820"/>
                    <a:pt x="26959561" y="711200"/>
                    <a:pt x="26577289" y="711200"/>
                  </a:cubicBezTo>
                  <a:cubicBezTo>
                    <a:pt x="26195018" y="711200"/>
                    <a:pt x="26024839" y="591820"/>
                    <a:pt x="25789889" y="425450"/>
                  </a:cubicBezTo>
                  <a:cubicBezTo>
                    <a:pt x="25520650" y="236220"/>
                    <a:pt x="25186639" y="0"/>
                    <a:pt x="24561800" y="0"/>
                  </a:cubicBezTo>
                  <a:cubicBezTo>
                    <a:pt x="23936961" y="0"/>
                    <a:pt x="23602950" y="236220"/>
                    <a:pt x="23334980" y="425450"/>
                  </a:cubicBezTo>
                  <a:cubicBezTo>
                    <a:pt x="23100030" y="591820"/>
                    <a:pt x="22929850" y="711200"/>
                    <a:pt x="22547580" y="711200"/>
                  </a:cubicBezTo>
                  <a:cubicBezTo>
                    <a:pt x="22165311" y="711200"/>
                    <a:pt x="21995130" y="591820"/>
                    <a:pt x="21760180" y="425450"/>
                  </a:cubicBezTo>
                  <a:cubicBezTo>
                    <a:pt x="21489670" y="236220"/>
                    <a:pt x="21155661" y="0"/>
                    <a:pt x="20532089" y="0"/>
                  </a:cubicBezTo>
                  <a:cubicBezTo>
                    <a:pt x="19907250" y="0"/>
                    <a:pt x="19573239" y="236220"/>
                    <a:pt x="19305270" y="425450"/>
                  </a:cubicBezTo>
                  <a:cubicBezTo>
                    <a:pt x="19070320" y="591820"/>
                    <a:pt x="18900139" y="711200"/>
                    <a:pt x="18517870" y="711200"/>
                  </a:cubicBezTo>
                  <a:cubicBezTo>
                    <a:pt x="18135600" y="711200"/>
                    <a:pt x="17965420" y="591820"/>
                    <a:pt x="17730470" y="425450"/>
                  </a:cubicBezTo>
                  <a:cubicBezTo>
                    <a:pt x="17459961" y="236220"/>
                    <a:pt x="17125950" y="0"/>
                    <a:pt x="16501111" y="0"/>
                  </a:cubicBezTo>
                  <a:cubicBezTo>
                    <a:pt x="15876271" y="0"/>
                    <a:pt x="15542261" y="236220"/>
                    <a:pt x="15274291" y="425450"/>
                  </a:cubicBezTo>
                  <a:cubicBezTo>
                    <a:pt x="15039341" y="591820"/>
                    <a:pt x="14869161" y="711200"/>
                    <a:pt x="14486891" y="711200"/>
                  </a:cubicBezTo>
                  <a:cubicBezTo>
                    <a:pt x="14104621" y="711200"/>
                    <a:pt x="13934441" y="591820"/>
                    <a:pt x="13699491" y="425450"/>
                  </a:cubicBezTo>
                  <a:cubicBezTo>
                    <a:pt x="13430250" y="236220"/>
                    <a:pt x="13096239" y="0"/>
                    <a:pt x="12471400" y="0"/>
                  </a:cubicBezTo>
                  <a:cubicBezTo>
                    <a:pt x="11846561" y="0"/>
                    <a:pt x="11512550" y="236220"/>
                    <a:pt x="11244580" y="425450"/>
                  </a:cubicBezTo>
                  <a:cubicBezTo>
                    <a:pt x="11009630" y="591820"/>
                    <a:pt x="10839450" y="711200"/>
                    <a:pt x="10457180" y="711200"/>
                  </a:cubicBezTo>
                  <a:cubicBezTo>
                    <a:pt x="10074911" y="711200"/>
                    <a:pt x="9904730" y="591820"/>
                    <a:pt x="9669780" y="425450"/>
                  </a:cubicBezTo>
                  <a:cubicBezTo>
                    <a:pt x="9400540" y="236220"/>
                    <a:pt x="9065260" y="0"/>
                    <a:pt x="8441690" y="0"/>
                  </a:cubicBezTo>
                  <a:cubicBezTo>
                    <a:pt x="7818120" y="0"/>
                    <a:pt x="7482840" y="236220"/>
                    <a:pt x="7213600" y="425450"/>
                  </a:cubicBezTo>
                  <a:cubicBezTo>
                    <a:pt x="6978650" y="591820"/>
                    <a:pt x="6808470" y="711200"/>
                    <a:pt x="6426200" y="711200"/>
                  </a:cubicBezTo>
                  <a:cubicBezTo>
                    <a:pt x="6043930" y="711200"/>
                    <a:pt x="5873750" y="591820"/>
                    <a:pt x="5638800" y="425450"/>
                  </a:cubicBezTo>
                  <a:cubicBezTo>
                    <a:pt x="5369560" y="236220"/>
                    <a:pt x="5035550" y="0"/>
                    <a:pt x="4410710" y="0"/>
                  </a:cubicBezTo>
                  <a:cubicBezTo>
                    <a:pt x="3785870" y="0"/>
                    <a:pt x="3451860" y="236220"/>
                    <a:pt x="3183890" y="425450"/>
                  </a:cubicBezTo>
                  <a:cubicBezTo>
                    <a:pt x="2948940" y="591820"/>
                    <a:pt x="2778760" y="711200"/>
                    <a:pt x="2396490" y="711200"/>
                  </a:cubicBezTo>
                  <a:cubicBezTo>
                    <a:pt x="2014220" y="711200"/>
                    <a:pt x="1844040" y="591820"/>
                    <a:pt x="1609090" y="425450"/>
                  </a:cubicBezTo>
                  <a:cubicBezTo>
                    <a:pt x="1339850" y="236220"/>
                    <a:pt x="1005840" y="0"/>
                    <a:pt x="381000" y="0"/>
                  </a:cubicBezTo>
                  <a:cubicBezTo>
                    <a:pt x="170180" y="0"/>
                    <a:pt x="0" y="170180"/>
                    <a:pt x="0" y="381000"/>
                  </a:cubicBezTo>
                  <a:cubicBezTo>
                    <a:pt x="0" y="591820"/>
                    <a:pt x="170180" y="762000"/>
                    <a:pt x="381000" y="762000"/>
                  </a:cubicBezTo>
                  <a:cubicBezTo>
                    <a:pt x="763270" y="762000"/>
                    <a:pt x="933450" y="881380"/>
                    <a:pt x="1168400" y="1047750"/>
                  </a:cubicBezTo>
                  <a:cubicBezTo>
                    <a:pt x="1436370" y="1236980"/>
                    <a:pt x="1770380" y="1473200"/>
                    <a:pt x="2395220" y="1473200"/>
                  </a:cubicBezTo>
                  <a:cubicBezTo>
                    <a:pt x="3020060" y="1473200"/>
                    <a:pt x="3354070" y="1236980"/>
                    <a:pt x="3622040" y="1047750"/>
                  </a:cubicBezTo>
                  <a:cubicBezTo>
                    <a:pt x="3856990" y="881380"/>
                    <a:pt x="4027170" y="762000"/>
                    <a:pt x="4409440" y="762000"/>
                  </a:cubicBezTo>
                  <a:cubicBezTo>
                    <a:pt x="4791710" y="762000"/>
                    <a:pt x="4961890" y="881380"/>
                    <a:pt x="5196840" y="1047750"/>
                  </a:cubicBezTo>
                  <a:cubicBezTo>
                    <a:pt x="5467350" y="1236980"/>
                    <a:pt x="5801360" y="1473200"/>
                    <a:pt x="6426200" y="1473200"/>
                  </a:cubicBezTo>
                  <a:cubicBezTo>
                    <a:pt x="7051040" y="1473200"/>
                    <a:pt x="7385050" y="1236980"/>
                    <a:pt x="7653020" y="1047750"/>
                  </a:cubicBezTo>
                  <a:cubicBezTo>
                    <a:pt x="7887970" y="881380"/>
                    <a:pt x="8058150" y="762000"/>
                    <a:pt x="8440420" y="762000"/>
                  </a:cubicBezTo>
                  <a:cubicBezTo>
                    <a:pt x="8822689" y="762000"/>
                    <a:pt x="8992870" y="881380"/>
                    <a:pt x="9227820" y="1047750"/>
                  </a:cubicBezTo>
                  <a:cubicBezTo>
                    <a:pt x="9495790" y="1236980"/>
                    <a:pt x="9829800" y="1473200"/>
                    <a:pt x="10454640" y="1473200"/>
                  </a:cubicBezTo>
                  <a:cubicBezTo>
                    <a:pt x="11079480" y="1473200"/>
                    <a:pt x="11413490" y="1236980"/>
                    <a:pt x="11681460" y="1047750"/>
                  </a:cubicBezTo>
                  <a:cubicBezTo>
                    <a:pt x="11918950" y="881380"/>
                    <a:pt x="12087860" y="762000"/>
                    <a:pt x="12471400" y="762000"/>
                  </a:cubicBezTo>
                  <a:cubicBezTo>
                    <a:pt x="12853670" y="762000"/>
                    <a:pt x="13023850" y="881380"/>
                    <a:pt x="13258800" y="1047750"/>
                  </a:cubicBezTo>
                  <a:cubicBezTo>
                    <a:pt x="13526770" y="1236980"/>
                    <a:pt x="13860780" y="1473200"/>
                    <a:pt x="14485620" y="1473200"/>
                  </a:cubicBezTo>
                  <a:cubicBezTo>
                    <a:pt x="15110459" y="1473200"/>
                    <a:pt x="15444470" y="1236980"/>
                    <a:pt x="15712439" y="1047750"/>
                  </a:cubicBezTo>
                  <a:cubicBezTo>
                    <a:pt x="15947389" y="881380"/>
                    <a:pt x="16117570" y="762000"/>
                    <a:pt x="16499839" y="762000"/>
                  </a:cubicBezTo>
                  <a:cubicBezTo>
                    <a:pt x="16882109" y="762000"/>
                    <a:pt x="17052289" y="881380"/>
                    <a:pt x="17287239" y="1047750"/>
                  </a:cubicBezTo>
                  <a:cubicBezTo>
                    <a:pt x="17555209" y="1236980"/>
                    <a:pt x="17889220" y="1473200"/>
                    <a:pt x="18514059" y="1473200"/>
                  </a:cubicBezTo>
                  <a:cubicBezTo>
                    <a:pt x="19138898" y="1473200"/>
                    <a:pt x="19472909" y="1236980"/>
                    <a:pt x="19740879" y="1047750"/>
                  </a:cubicBezTo>
                  <a:cubicBezTo>
                    <a:pt x="19975829" y="881380"/>
                    <a:pt x="20146009" y="762000"/>
                    <a:pt x="20528279" y="762000"/>
                  </a:cubicBezTo>
                  <a:cubicBezTo>
                    <a:pt x="20910548" y="762000"/>
                    <a:pt x="21080729" y="881380"/>
                    <a:pt x="21315679" y="1047750"/>
                  </a:cubicBezTo>
                  <a:cubicBezTo>
                    <a:pt x="21583648" y="1236980"/>
                    <a:pt x="21917659" y="1473200"/>
                    <a:pt x="22542498" y="1473200"/>
                  </a:cubicBezTo>
                  <a:cubicBezTo>
                    <a:pt x="23167338" y="1473200"/>
                    <a:pt x="23501348" y="1236980"/>
                    <a:pt x="23769318" y="1047750"/>
                  </a:cubicBezTo>
                  <a:cubicBezTo>
                    <a:pt x="24004268" y="881380"/>
                    <a:pt x="24174448" y="762000"/>
                    <a:pt x="24556718" y="762000"/>
                  </a:cubicBezTo>
                  <a:cubicBezTo>
                    <a:pt x="24938988" y="762000"/>
                    <a:pt x="25109168" y="881380"/>
                    <a:pt x="25344118" y="1047750"/>
                  </a:cubicBezTo>
                  <a:cubicBezTo>
                    <a:pt x="25612088" y="1236980"/>
                    <a:pt x="25946098" y="1473200"/>
                    <a:pt x="26570939" y="1473200"/>
                  </a:cubicBezTo>
                  <a:cubicBezTo>
                    <a:pt x="27195779" y="1473200"/>
                    <a:pt x="27529789" y="1236980"/>
                    <a:pt x="27797761" y="1047750"/>
                  </a:cubicBezTo>
                  <a:cubicBezTo>
                    <a:pt x="28032711" y="881380"/>
                    <a:pt x="28202889" y="762000"/>
                    <a:pt x="28585161" y="762000"/>
                  </a:cubicBezTo>
                  <a:cubicBezTo>
                    <a:pt x="28967432" y="762000"/>
                    <a:pt x="29137611" y="881380"/>
                    <a:pt x="29372561" y="1047750"/>
                  </a:cubicBezTo>
                  <a:cubicBezTo>
                    <a:pt x="29640532" y="1236980"/>
                    <a:pt x="29974539" y="1473200"/>
                    <a:pt x="30599382" y="1473200"/>
                  </a:cubicBezTo>
                  <a:cubicBezTo>
                    <a:pt x="30810203" y="1473200"/>
                    <a:pt x="30980382" y="1303020"/>
                    <a:pt x="30980382" y="1092200"/>
                  </a:cubicBezTo>
                  <a:cubicBezTo>
                    <a:pt x="30980382" y="881380"/>
                    <a:pt x="30817821" y="711200"/>
                    <a:pt x="30607003" y="711200"/>
                  </a:cubicBezTo>
                  <a:close/>
                </a:path>
              </a:pathLst>
            </a:custGeom>
            <a:solidFill>
              <a:srgbClr val="FFA1A3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928101" y="731520"/>
            <a:ext cx="3093979" cy="928194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731520" y="1949123"/>
            <a:ext cx="8290560" cy="969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19"/>
              </a:lnSpc>
            </a:pPr>
            <a:r>
              <a:rPr lang="en-US" sz="2399">
                <a:solidFill>
                  <a:srgbClr val="81DBE5"/>
                </a:solidFill>
                <a:latin typeface="Lazydog Bold"/>
              </a:rPr>
              <a:t>В РЕАЛИЗАЦИИ ПРОЕКТА МЫ РУКОВОДСТВОВАЛИСЬ СЛЕДУЮЩИМИ ПРИНЦИПАМИ В ПЕДАГОГИЧЕСКОЙ ДЕЯТЕЛЬНОСТИ: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79400" y="6329854"/>
            <a:ext cx="1692174" cy="50765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DB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1520" y="731520"/>
            <a:ext cx="8290560" cy="1302030"/>
            <a:chOff x="0" y="0"/>
            <a:chExt cx="3943773" cy="6193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43773" cy="619368"/>
            </a:xfrm>
            <a:custGeom>
              <a:avLst/>
              <a:gdLst/>
              <a:ahLst/>
              <a:cxnLst/>
              <a:rect l="l" t="t" r="r" b="b"/>
              <a:pathLst>
                <a:path w="3943773" h="619368">
                  <a:moveTo>
                    <a:pt x="0" y="0"/>
                  </a:moveTo>
                  <a:lnTo>
                    <a:pt x="3943773" y="0"/>
                  </a:lnTo>
                  <a:lnTo>
                    <a:pt x="3943773" y="619368"/>
                  </a:lnTo>
                  <a:lnTo>
                    <a:pt x="0" y="619368"/>
                  </a:lnTo>
                  <a:close/>
                </a:path>
              </a:pathLst>
            </a:custGeom>
            <a:solidFill>
              <a:srgbClr val="FFA1A3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731520" y="852373"/>
            <a:ext cx="8290560" cy="974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12"/>
              </a:lnSpc>
            </a:pPr>
            <a:r>
              <a:rPr lang="en-US" sz="3600">
                <a:solidFill>
                  <a:srgbClr val="FFEE50"/>
                </a:solidFill>
                <a:latin typeface="Lazydog Bold"/>
              </a:rPr>
              <a:t>1-Й ЭТАП - ЦЕЛЕПОЛАГАНИЕ</a:t>
            </a:r>
          </a:p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EE50"/>
                </a:solidFill>
                <a:latin typeface="Lazydog Bold"/>
              </a:rPr>
              <a:t>ИЗУЧЕНИЕ ЛИТЕРАТУРЫ, ПОДБОР МЕТОДОВ ДЛЯ РЕАЛИЗАЦИИ ПРОЕКТА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731520" y="3006585"/>
            <a:ext cx="8290560" cy="1302030"/>
            <a:chOff x="0" y="0"/>
            <a:chExt cx="3943773" cy="61936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43773" cy="619368"/>
            </a:xfrm>
            <a:custGeom>
              <a:avLst/>
              <a:gdLst/>
              <a:ahLst/>
              <a:cxnLst/>
              <a:rect l="l" t="t" r="r" b="b"/>
              <a:pathLst>
                <a:path w="3943773" h="619368">
                  <a:moveTo>
                    <a:pt x="0" y="0"/>
                  </a:moveTo>
                  <a:lnTo>
                    <a:pt x="3943773" y="0"/>
                  </a:lnTo>
                  <a:lnTo>
                    <a:pt x="3943773" y="619368"/>
                  </a:lnTo>
                  <a:lnTo>
                    <a:pt x="0" y="619368"/>
                  </a:lnTo>
                  <a:close/>
                </a:path>
              </a:pathLst>
            </a:custGeom>
            <a:solidFill>
              <a:srgbClr val="FFA1A3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731520" y="3194685"/>
            <a:ext cx="8290560" cy="973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3600">
                <a:solidFill>
                  <a:srgbClr val="FFEE50"/>
                </a:solidFill>
                <a:latin typeface="Lazydog Bold"/>
              </a:rPr>
              <a:t>2-Й ЭТАП - РАЗРАБОТКА</a:t>
            </a:r>
          </a:p>
          <a:p>
            <a:pPr algn="ctr">
              <a:lnSpc>
                <a:spcPts val="3780"/>
              </a:lnSpc>
            </a:pPr>
            <a:r>
              <a:rPr lang="en-US" sz="3600">
                <a:solidFill>
                  <a:srgbClr val="FFEE50"/>
                </a:solidFill>
                <a:latin typeface="Lazydog Bold"/>
              </a:rPr>
              <a:t>ПЛАНА ПРОЕКТА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731520" y="5192827"/>
            <a:ext cx="8290560" cy="1302030"/>
            <a:chOff x="0" y="0"/>
            <a:chExt cx="3943773" cy="61936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943773" cy="619368"/>
            </a:xfrm>
            <a:custGeom>
              <a:avLst/>
              <a:gdLst/>
              <a:ahLst/>
              <a:cxnLst/>
              <a:rect l="l" t="t" r="r" b="b"/>
              <a:pathLst>
                <a:path w="3943773" h="619368">
                  <a:moveTo>
                    <a:pt x="0" y="0"/>
                  </a:moveTo>
                  <a:lnTo>
                    <a:pt x="3943773" y="0"/>
                  </a:lnTo>
                  <a:lnTo>
                    <a:pt x="3943773" y="619368"/>
                  </a:lnTo>
                  <a:lnTo>
                    <a:pt x="0" y="619368"/>
                  </a:lnTo>
                  <a:close/>
                </a:path>
              </a:pathLst>
            </a:custGeom>
            <a:solidFill>
              <a:srgbClr val="FFA1A3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731520" y="5313680"/>
            <a:ext cx="8290560" cy="974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12"/>
              </a:lnSpc>
            </a:pPr>
            <a:r>
              <a:rPr lang="en-US" sz="3600">
                <a:solidFill>
                  <a:srgbClr val="FFEE50"/>
                </a:solidFill>
                <a:latin typeface="Lazydog Bold"/>
              </a:rPr>
              <a:t>3-Й ЭТАП - ОСНОВНОЙ</a:t>
            </a:r>
          </a:p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EE50"/>
                </a:solidFill>
                <a:latin typeface="Lazydog Bold"/>
              </a:rPr>
              <a:t>ПЛАН РЕАЛИЗАЦИИ ПРОЕКТА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1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4963"/>
          <a:stretch>
            <a:fillRect/>
          </a:stretch>
        </p:blipFill>
        <p:spPr>
          <a:xfrm>
            <a:off x="0" y="1490133"/>
            <a:ext cx="3089835" cy="43349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r="4963"/>
          <a:stretch>
            <a:fillRect/>
          </a:stretch>
        </p:blipFill>
        <p:spPr>
          <a:xfrm>
            <a:off x="3331882" y="1490133"/>
            <a:ext cx="3089835" cy="43349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r="3860"/>
          <a:stretch>
            <a:fillRect/>
          </a:stretch>
        </p:blipFill>
        <p:spPr>
          <a:xfrm>
            <a:off x="6627906" y="1490133"/>
            <a:ext cx="3125694" cy="433493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678088" y="6234113"/>
            <a:ext cx="4397425" cy="62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FFEE50"/>
                </a:solidFill>
                <a:latin typeface="Lazydog"/>
              </a:rPr>
              <a:t>«Тропинка добра»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28861" y="381953"/>
            <a:ext cx="7495877" cy="62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FFEE50"/>
                </a:solidFill>
                <a:latin typeface="Lazydog"/>
              </a:rPr>
              <a:t>образовательная деятельность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DB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2125" r="24416"/>
          <a:stretch>
            <a:fillRect/>
          </a:stretch>
        </p:blipFill>
        <p:spPr>
          <a:xfrm>
            <a:off x="0" y="1490133"/>
            <a:ext cx="3089835" cy="43349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980" t="15382" r="15667"/>
          <a:stretch>
            <a:fillRect/>
          </a:stretch>
        </p:blipFill>
        <p:spPr>
          <a:xfrm>
            <a:off x="3331882" y="1490133"/>
            <a:ext cx="3125694" cy="43349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18842" r="27078"/>
          <a:stretch>
            <a:fillRect/>
          </a:stretch>
        </p:blipFill>
        <p:spPr>
          <a:xfrm>
            <a:off x="6627906" y="1490133"/>
            <a:ext cx="3125694" cy="433493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946202" y="6234113"/>
            <a:ext cx="3861197" cy="62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FFFFFF"/>
                </a:solidFill>
                <a:latin typeface="Lazydog"/>
              </a:rPr>
              <a:t>«дерево добра»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281238" y="381953"/>
            <a:ext cx="5191125" cy="62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FFFFFF"/>
                </a:solidFill>
                <a:latin typeface="Lazydog"/>
              </a:rPr>
              <a:t>коллективная работа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2821" t="5911" r="4326" b="6909"/>
          <a:stretch>
            <a:fillRect/>
          </a:stretch>
        </p:blipFill>
        <p:spPr>
          <a:xfrm>
            <a:off x="0" y="1490133"/>
            <a:ext cx="3089835" cy="43349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9994"/>
          <a:stretch>
            <a:fillRect/>
          </a:stretch>
        </p:blipFill>
        <p:spPr>
          <a:xfrm>
            <a:off x="3331882" y="1490133"/>
            <a:ext cx="6421718" cy="433493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192759" y="6234113"/>
            <a:ext cx="5368082" cy="62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81DBE5"/>
                </a:solidFill>
                <a:latin typeface="Lazydog"/>
              </a:rPr>
              <a:t>«доброта внутри нас»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533873" y="381953"/>
            <a:ext cx="4685854" cy="62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81DBE5"/>
                </a:solidFill>
                <a:latin typeface="Lazydog"/>
              </a:rPr>
              <a:t>выставка рисунков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DB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31520" y="741045"/>
            <a:ext cx="8290560" cy="5718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79"/>
              </a:lnSpc>
            </a:pPr>
            <a:r>
              <a:rPr lang="en-US" sz="1799">
                <a:solidFill>
                  <a:srgbClr val="FFFFFF"/>
                </a:solidFill>
                <a:latin typeface="Raleway Bold"/>
              </a:rPr>
              <a:t>Участники проекта:</a:t>
            </a:r>
          </a:p>
          <a:p>
            <a:pPr marL="345439" lvl="1" indent="-172720" algn="just">
              <a:lnSpc>
                <a:spcPts val="1759"/>
              </a:lnSpc>
              <a:buFont typeface="Arial"/>
              <a:buChar char="•"/>
            </a:pPr>
            <a:r>
              <a:rPr lang="en-US" sz="1599">
                <a:solidFill>
                  <a:srgbClr val="FFFFFF"/>
                </a:solidFill>
                <a:latin typeface="Arimo"/>
              </a:rPr>
              <a:t>воспитатели</a:t>
            </a:r>
          </a:p>
          <a:p>
            <a:pPr marL="345439" lvl="1" indent="-172720" algn="just">
              <a:lnSpc>
                <a:spcPts val="1759"/>
              </a:lnSpc>
              <a:buFont typeface="Arial"/>
              <a:buChar char="•"/>
            </a:pPr>
            <a:r>
              <a:rPr lang="en-US" sz="1599">
                <a:solidFill>
                  <a:srgbClr val="FFFFFF"/>
                </a:solidFill>
                <a:latin typeface="Arimo"/>
              </a:rPr>
              <a:t>воспитанники старше-подготовительной логопедической группы 5 «Семицветик»</a:t>
            </a:r>
          </a:p>
          <a:p>
            <a:pPr marL="345439" lvl="1" indent="-172720" algn="just">
              <a:lnSpc>
                <a:spcPts val="1759"/>
              </a:lnSpc>
              <a:buFont typeface="Arial"/>
              <a:buChar char="•"/>
            </a:pPr>
            <a:r>
              <a:rPr lang="en-US" sz="1599">
                <a:solidFill>
                  <a:srgbClr val="FFFFFF"/>
                </a:solidFill>
                <a:latin typeface="Arimo"/>
              </a:rPr>
              <a:t>родители</a:t>
            </a:r>
          </a:p>
          <a:p>
            <a:pPr algn="just">
              <a:lnSpc>
                <a:spcPts val="1759"/>
              </a:lnSpc>
            </a:pPr>
            <a:endParaRPr lang="en-US" sz="1599">
              <a:solidFill>
                <a:srgbClr val="FFFFFF"/>
              </a:solidFill>
              <a:latin typeface="Arimo"/>
            </a:endParaRPr>
          </a:p>
          <a:p>
            <a:pPr algn="just">
              <a:lnSpc>
                <a:spcPts val="1979"/>
              </a:lnSpc>
            </a:pPr>
            <a:r>
              <a:rPr lang="en-US" sz="1799">
                <a:solidFill>
                  <a:srgbClr val="FFFFFF"/>
                </a:solidFill>
                <a:latin typeface="Raleway Bold"/>
              </a:rPr>
              <a:t>Реализация проекта направлена на достижение целей</a:t>
            </a:r>
          </a:p>
          <a:p>
            <a:pPr algn="just">
              <a:lnSpc>
                <a:spcPts val="1979"/>
              </a:lnSpc>
            </a:pPr>
            <a:r>
              <a:rPr lang="en-US" sz="1799">
                <a:solidFill>
                  <a:srgbClr val="FFFFFF"/>
                </a:solidFill>
                <a:latin typeface="Raleway Bold"/>
              </a:rPr>
              <a:t>и задач направлений:</a:t>
            </a:r>
          </a:p>
          <a:p>
            <a:pPr algn="just">
              <a:lnSpc>
                <a:spcPts val="1759"/>
              </a:lnSpc>
            </a:pPr>
            <a:r>
              <a:rPr lang="en-US" sz="1599">
                <a:solidFill>
                  <a:srgbClr val="FFFFFF"/>
                </a:solidFill>
                <a:latin typeface="Raleway"/>
              </a:rPr>
              <a:t>«Познавательно-речевое развитие», «Художественно-эстетическое развитие», «Физическое развитие», «Социально-личностное развитие», способствующих формированию культуры ребенка, всестороннему развитию свободной творческой личности воспитанника, его коммуникативных навыков. Это позволит ему успешно адаптироваться к жизни.</a:t>
            </a:r>
          </a:p>
          <a:p>
            <a:pPr algn="just">
              <a:lnSpc>
                <a:spcPts val="1759"/>
              </a:lnSpc>
            </a:pPr>
            <a:endParaRPr lang="en-US" sz="1599">
              <a:solidFill>
                <a:srgbClr val="FFFFFF"/>
              </a:solidFill>
              <a:latin typeface="Raleway"/>
            </a:endParaRPr>
          </a:p>
          <a:p>
            <a:pPr algn="just">
              <a:lnSpc>
                <a:spcPts val="1979"/>
              </a:lnSpc>
            </a:pPr>
            <a:r>
              <a:rPr lang="en-US" sz="1799">
                <a:solidFill>
                  <a:srgbClr val="FFFFFF"/>
                </a:solidFill>
                <a:latin typeface="Raleway Bold"/>
              </a:rPr>
              <a:t>Сроки реализации проекта: </a:t>
            </a:r>
            <a:r>
              <a:rPr lang="en-US" sz="1799">
                <a:solidFill>
                  <a:srgbClr val="FFFFFF"/>
                </a:solidFill>
                <a:latin typeface="Raleway"/>
              </a:rPr>
              <a:t>14.02.2022 – 18.02.2022 </a:t>
            </a:r>
          </a:p>
          <a:p>
            <a:pPr algn="just">
              <a:lnSpc>
                <a:spcPts val="1759"/>
              </a:lnSpc>
            </a:pPr>
            <a:r>
              <a:rPr lang="en-US" sz="1599">
                <a:solidFill>
                  <a:srgbClr val="FFFFFF"/>
                </a:solidFill>
                <a:latin typeface="Raleway"/>
              </a:rPr>
              <a:t>Паспорт проекта (краткосрочный, познавательный, творческий)</a:t>
            </a:r>
          </a:p>
          <a:p>
            <a:pPr algn="just">
              <a:lnSpc>
                <a:spcPts val="1759"/>
              </a:lnSpc>
            </a:pPr>
            <a:endParaRPr lang="en-US" sz="1599">
              <a:solidFill>
                <a:srgbClr val="FFFFFF"/>
              </a:solidFill>
              <a:latin typeface="Raleway"/>
            </a:endParaRPr>
          </a:p>
          <a:p>
            <a:pPr algn="just">
              <a:lnSpc>
                <a:spcPts val="1979"/>
              </a:lnSpc>
            </a:pPr>
            <a:r>
              <a:rPr lang="en-US" sz="1799">
                <a:solidFill>
                  <a:srgbClr val="FFFFFF"/>
                </a:solidFill>
                <a:latin typeface="Raleway Bold"/>
              </a:rPr>
              <a:t>Этапы реализации проекта:</a:t>
            </a:r>
          </a:p>
          <a:p>
            <a:pPr marL="345439" lvl="1" indent="-172720" algn="just">
              <a:lnSpc>
                <a:spcPts val="1759"/>
              </a:lnSpc>
              <a:buFont typeface="Arial"/>
              <a:buChar char="•"/>
            </a:pPr>
            <a:r>
              <a:rPr lang="en-US" sz="1599">
                <a:solidFill>
                  <a:srgbClr val="FFFFFF"/>
                </a:solidFill>
                <a:latin typeface="Raleway"/>
              </a:rPr>
              <a:t>Первый этап. Целеполагание.</a:t>
            </a:r>
          </a:p>
          <a:p>
            <a:pPr marL="345439" lvl="1" indent="-172720" algn="just">
              <a:lnSpc>
                <a:spcPts val="1759"/>
              </a:lnSpc>
              <a:buFont typeface="Arial"/>
              <a:buChar char="•"/>
            </a:pPr>
            <a:r>
              <a:rPr lang="en-US" sz="1599">
                <a:solidFill>
                  <a:srgbClr val="FFFFFF"/>
                </a:solidFill>
                <a:latin typeface="Raleway"/>
              </a:rPr>
              <a:t>Второй этап. Разработка проекта (подготовительный).</a:t>
            </a:r>
          </a:p>
          <a:p>
            <a:pPr marL="345439" lvl="1" indent="-172720" algn="just">
              <a:lnSpc>
                <a:spcPts val="1759"/>
              </a:lnSpc>
              <a:buFont typeface="Arial"/>
              <a:buChar char="•"/>
            </a:pPr>
            <a:r>
              <a:rPr lang="en-US" sz="1599">
                <a:solidFill>
                  <a:srgbClr val="FFFFFF"/>
                </a:solidFill>
                <a:latin typeface="Raleway"/>
              </a:rPr>
              <a:t>Третий этап. Основной.</a:t>
            </a:r>
          </a:p>
          <a:p>
            <a:pPr marL="345439" lvl="1" indent="-172720" algn="just">
              <a:lnSpc>
                <a:spcPts val="1759"/>
              </a:lnSpc>
              <a:buFont typeface="Arial"/>
              <a:buChar char="•"/>
            </a:pPr>
            <a:r>
              <a:rPr lang="en-US" sz="1599">
                <a:solidFill>
                  <a:srgbClr val="FFFFFF"/>
                </a:solidFill>
                <a:latin typeface="Raleway"/>
              </a:rPr>
              <a:t>Четвертый этап. Итоговый.</a:t>
            </a:r>
          </a:p>
          <a:p>
            <a:pPr algn="just">
              <a:lnSpc>
                <a:spcPts val="1759"/>
              </a:lnSpc>
            </a:pPr>
            <a:endParaRPr lang="en-US" sz="1599">
              <a:solidFill>
                <a:srgbClr val="FFFFFF"/>
              </a:solidFill>
              <a:latin typeface="Raleway"/>
            </a:endParaRPr>
          </a:p>
          <a:p>
            <a:pPr algn="just">
              <a:lnSpc>
                <a:spcPts val="1979"/>
              </a:lnSpc>
            </a:pPr>
            <a:r>
              <a:rPr lang="en-US" sz="1799">
                <a:solidFill>
                  <a:srgbClr val="FFFFFF"/>
                </a:solidFill>
                <a:latin typeface="Raleway Bold"/>
              </a:rPr>
              <a:t>Продукт проекта</a:t>
            </a:r>
            <a:r>
              <a:rPr lang="en-US" sz="1799">
                <a:solidFill>
                  <a:srgbClr val="FFFFFF"/>
                </a:solidFill>
                <a:latin typeface="Raleway"/>
              </a:rPr>
              <a:t> – презентация проекта «Впустите в сердце доброту».</a:t>
            </a:r>
          </a:p>
          <a:p>
            <a:pPr algn="just">
              <a:lnSpc>
                <a:spcPts val="1980"/>
              </a:lnSpc>
            </a:pPr>
            <a:endParaRPr lang="en-US" sz="1799">
              <a:solidFill>
                <a:srgbClr val="FFFFFF"/>
              </a:solidFill>
              <a:latin typeface="Raleway"/>
            </a:endParaRPr>
          </a:p>
          <a:p>
            <a:pPr algn="just">
              <a:lnSpc>
                <a:spcPts val="1980"/>
              </a:lnSpc>
              <a:spcBef>
                <a:spcPct val="0"/>
              </a:spcBef>
            </a:pPr>
            <a:endParaRPr lang="en-US" sz="1799">
              <a:solidFill>
                <a:srgbClr val="FFFFFF"/>
              </a:solidFill>
              <a:latin typeface="Raleway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1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829" b="4722"/>
          <a:stretch>
            <a:fillRect/>
          </a:stretch>
        </p:blipFill>
        <p:spPr>
          <a:xfrm>
            <a:off x="0" y="1926057"/>
            <a:ext cx="4876800" cy="338137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7552"/>
          <a:stretch>
            <a:fillRect/>
          </a:stretch>
        </p:blipFill>
        <p:spPr>
          <a:xfrm>
            <a:off x="4876800" y="1926057"/>
            <a:ext cx="4876800" cy="338137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192759" y="5960746"/>
            <a:ext cx="5368082" cy="62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FFFFFF"/>
                </a:solidFill>
                <a:latin typeface="Lazydog"/>
              </a:rPr>
              <a:t>«доброта внутри нас»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533873" y="655320"/>
            <a:ext cx="4685854" cy="62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FFFFFF"/>
                </a:solidFill>
                <a:latin typeface="Lazydog"/>
              </a:rPr>
              <a:t>выставка рисунков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DB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034928" y="1123972"/>
            <a:ext cx="3800442" cy="506725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17939"/>
          <a:stretch>
            <a:fillRect/>
          </a:stretch>
        </p:blipFill>
        <p:spPr>
          <a:xfrm>
            <a:off x="918230" y="3657600"/>
            <a:ext cx="4116698" cy="25336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t="17939"/>
          <a:stretch>
            <a:fillRect/>
          </a:stretch>
        </p:blipFill>
        <p:spPr>
          <a:xfrm>
            <a:off x="918230" y="1123972"/>
            <a:ext cx="4116698" cy="253362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364432" y="6234113"/>
            <a:ext cx="5024735" cy="62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FFA1A3"/>
                </a:solidFill>
                <a:latin typeface="Lazydog"/>
              </a:rPr>
              <a:t>«наши добрые дела»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068413" y="381953"/>
            <a:ext cx="5616773" cy="62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FFA1A3"/>
                </a:solidFill>
                <a:latin typeface="Lazydog"/>
              </a:rPr>
              <a:t>просмотр презентации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4963"/>
          <a:stretch>
            <a:fillRect/>
          </a:stretch>
        </p:blipFill>
        <p:spPr>
          <a:xfrm>
            <a:off x="0" y="1493574"/>
            <a:ext cx="3084930" cy="43280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691" r="1691"/>
          <a:stretch>
            <a:fillRect/>
          </a:stretch>
        </p:blipFill>
        <p:spPr>
          <a:xfrm>
            <a:off x="3300950" y="1493574"/>
            <a:ext cx="3136216" cy="432805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364432" y="381953"/>
            <a:ext cx="5024735" cy="62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81DBE5"/>
                </a:solidFill>
                <a:latin typeface="Lazydog"/>
              </a:rPr>
              <a:t>«наши добрые дела»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1691" r="1691"/>
          <a:stretch>
            <a:fillRect/>
          </a:stretch>
        </p:blipFill>
        <p:spPr>
          <a:xfrm>
            <a:off x="6617384" y="1493574"/>
            <a:ext cx="3136216" cy="4328051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1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4963"/>
          <a:stretch>
            <a:fillRect/>
          </a:stretch>
        </p:blipFill>
        <p:spPr>
          <a:xfrm>
            <a:off x="0" y="1493574"/>
            <a:ext cx="3084930" cy="43280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9359" t="11753" r="8753" b="2083"/>
          <a:stretch>
            <a:fillRect/>
          </a:stretch>
        </p:blipFill>
        <p:spPr>
          <a:xfrm>
            <a:off x="0" y="1493574"/>
            <a:ext cx="3084930" cy="432805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128" t="17429" r="8722"/>
          <a:stretch>
            <a:fillRect/>
          </a:stretch>
        </p:blipFill>
        <p:spPr>
          <a:xfrm>
            <a:off x="3397624" y="1493574"/>
            <a:ext cx="6370302" cy="4328051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763681" y="6234113"/>
            <a:ext cx="4226237" cy="62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FFFFFF"/>
                </a:solidFill>
                <a:latin typeface="Lazydog"/>
              </a:rPr>
              <a:t> «накорми птиц»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40569" y="381953"/>
            <a:ext cx="7072461" cy="62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FFFFFF"/>
                </a:solidFill>
                <a:latin typeface="Lazydog"/>
              </a:rPr>
              <a:t>акция «кормушка для птиц»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DB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3383"/>
          <a:stretch>
            <a:fillRect/>
          </a:stretch>
        </p:blipFill>
        <p:spPr>
          <a:xfrm>
            <a:off x="6617384" y="1493574"/>
            <a:ext cx="3136216" cy="43280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r="4963"/>
          <a:stretch>
            <a:fillRect/>
          </a:stretch>
        </p:blipFill>
        <p:spPr>
          <a:xfrm>
            <a:off x="0" y="1493574"/>
            <a:ext cx="3084930" cy="432805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t="10796" b="9528"/>
          <a:stretch>
            <a:fillRect/>
          </a:stretch>
        </p:blipFill>
        <p:spPr>
          <a:xfrm>
            <a:off x="3308692" y="1493574"/>
            <a:ext cx="3136216" cy="432805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r="10172" b="5481"/>
          <a:stretch>
            <a:fillRect/>
          </a:stretch>
        </p:blipFill>
        <p:spPr>
          <a:xfrm>
            <a:off x="0" y="1493574"/>
            <a:ext cx="3084930" cy="432805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621706" y="381953"/>
            <a:ext cx="6510189" cy="62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FFEE50"/>
                </a:solidFill>
                <a:latin typeface="Lazydog"/>
              </a:rPr>
              <a:t>«наши любимые питомцы»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541" t="18959" r="13376" b="4141"/>
          <a:stretch>
            <a:fillRect/>
          </a:stretch>
        </p:blipFill>
        <p:spPr>
          <a:xfrm>
            <a:off x="0" y="1493574"/>
            <a:ext cx="3084930" cy="43280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b="1888"/>
          <a:stretch>
            <a:fillRect/>
          </a:stretch>
        </p:blipFill>
        <p:spPr>
          <a:xfrm>
            <a:off x="6617384" y="1493574"/>
            <a:ext cx="3136216" cy="432805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4019" t="4898" r="9545" b="4144"/>
          <a:stretch>
            <a:fillRect/>
          </a:stretch>
        </p:blipFill>
        <p:spPr>
          <a:xfrm>
            <a:off x="3330592" y="1493574"/>
            <a:ext cx="3084674" cy="4328051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-7742" y="6234113"/>
            <a:ext cx="9761342" cy="62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FFA1A3"/>
                </a:solidFill>
                <a:latin typeface="Lazydog"/>
              </a:rPr>
              <a:t> «сдай макулатуру, спаси дерево»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096345" y="381953"/>
            <a:ext cx="1560909" cy="62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FFA1A3"/>
                </a:solidFill>
                <a:latin typeface="Lazydog"/>
              </a:rPr>
              <a:t>акция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1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804"/>
          <a:stretch>
            <a:fillRect/>
          </a:stretch>
        </p:blipFill>
        <p:spPr>
          <a:xfrm>
            <a:off x="1607793" y="1225568"/>
            <a:ext cx="6538014" cy="4864065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-7742" y="6234113"/>
            <a:ext cx="9761342" cy="62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FFFFFF"/>
                </a:solidFill>
                <a:latin typeface="Lazydog"/>
              </a:rPr>
              <a:t> «сдай макулатуру, спаси дерево»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096345" y="381953"/>
            <a:ext cx="1560909" cy="62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FFFFFF"/>
                </a:solidFill>
                <a:latin typeface="Lazydog"/>
              </a:rPr>
              <a:t>акция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DB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691" r="1691"/>
          <a:stretch>
            <a:fillRect/>
          </a:stretch>
        </p:blipFill>
        <p:spPr>
          <a:xfrm>
            <a:off x="6617384" y="1493574"/>
            <a:ext cx="3136216" cy="43280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481" r="2481"/>
          <a:stretch>
            <a:fillRect/>
          </a:stretch>
        </p:blipFill>
        <p:spPr>
          <a:xfrm>
            <a:off x="0" y="1493574"/>
            <a:ext cx="3084930" cy="432805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1691" r="1691"/>
          <a:stretch>
            <a:fillRect/>
          </a:stretch>
        </p:blipFill>
        <p:spPr>
          <a:xfrm>
            <a:off x="3308692" y="1493574"/>
            <a:ext cx="3136216" cy="4328051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307827" y="381953"/>
            <a:ext cx="7137946" cy="62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FFEE50"/>
                </a:solidFill>
                <a:latin typeface="Lazydog"/>
              </a:rPr>
              <a:t>выставка книг для родителей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749" t="16745" r="6141" b="8927"/>
          <a:stretch>
            <a:fillRect/>
          </a:stretch>
        </p:blipFill>
        <p:spPr>
          <a:xfrm>
            <a:off x="702941" y="1112547"/>
            <a:ext cx="8319139" cy="509010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-7742" y="6234113"/>
            <a:ext cx="9761342" cy="62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FFA1A3"/>
                </a:solidFill>
                <a:latin typeface="Lazydog"/>
              </a:rPr>
              <a:t> «посылка в дом престарелых»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096345" y="381953"/>
            <a:ext cx="1560909" cy="62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FFA1A3"/>
                </a:solidFill>
                <a:latin typeface="Lazydog"/>
              </a:rPr>
              <a:t>акция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1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1481"/>
          <a:stretch>
            <a:fillRect/>
          </a:stretch>
        </p:blipFill>
        <p:spPr>
          <a:xfrm>
            <a:off x="0" y="1151477"/>
            <a:ext cx="9753600" cy="5012247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-7742" y="6234113"/>
            <a:ext cx="9761342" cy="62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FFFFFF"/>
                </a:solidFill>
                <a:latin typeface="Lazydog"/>
              </a:rPr>
              <a:t>веселого настроения! удачи! доброты!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11746" y="381953"/>
            <a:ext cx="7530108" cy="62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FFFFFF"/>
                </a:solidFill>
                <a:latin typeface="Lazydog"/>
              </a:rPr>
              <a:t>Счастья вам! любви! здоровья!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DB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926080" y="4171176"/>
            <a:ext cx="3901440" cy="280194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31520" y="741045"/>
            <a:ext cx="8290560" cy="3574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79"/>
              </a:lnSpc>
            </a:pPr>
            <a:r>
              <a:rPr lang="en-US" sz="1799">
                <a:solidFill>
                  <a:srgbClr val="FFFFFF"/>
                </a:solidFill>
                <a:latin typeface="Raleway Bold"/>
              </a:rPr>
              <a:t>В результате проекта бы</a:t>
            </a:r>
            <a:r>
              <a:rPr lang="en-US" sz="1799">
                <a:solidFill>
                  <a:srgbClr val="FFFFFF"/>
                </a:solidFill>
                <a:latin typeface="Arimo Bold"/>
              </a:rPr>
              <a:t>ли получены следующие результаты:</a:t>
            </a:r>
          </a:p>
          <a:p>
            <a:pPr>
              <a:lnSpc>
                <a:spcPts val="1759"/>
              </a:lnSpc>
            </a:pPr>
            <a:r>
              <a:rPr lang="en-US" sz="1599">
                <a:solidFill>
                  <a:srgbClr val="FFFFFF"/>
                </a:solidFill>
                <a:latin typeface="Arimo"/>
              </a:rPr>
              <a:t>1. В группе дополнена библиотека книг с пословиц</a:t>
            </a:r>
            <a:r>
              <a:rPr lang="en-US" sz="1599">
                <a:solidFill>
                  <a:srgbClr val="FFFFFF"/>
                </a:solidFill>
                <a:latin typeface="Raleway"/>
              </a:rPr>
              <a:t>ами и поговорками, произведениями авторов В. Маяковского, В. Осеевой, Г. Остер, Е. Благининой, Л. Толстого о дружбе, о добре.</a:t>
            </a:r>
          </a:p>
          <a:p>
            <a:pPr>
              <a:lnSpc>
                <a:spcPts val="1759"/>
              </a:lnSpc>
            </a:pPr>
            <a:r>
              <a:rPr lang="en-US" sz="1599">
                <a:solidFill>
                  <a:srgbClr val="FFFFFF"/>
                </a:solidFill>
                <a:latin typeface="Raleway"/>
              </a:rPr>
              <a:t>2. Активное участие в акциях «Посылка дому престарелых», «Кормушка для птиц»  и др. еще больше сплотило педагога, детей и их родителей.</a:t>
            </a:r>
          </a:p>
          <a:p>
            <a:pPr>
              <a:lnSpc>
                <a:spcPts val="1759"/>
              </a:lnSpc>
            </a:pPr>
            <a:r>
              <a:rPr lang="en-US" sz="1599">
                <a:solidFill>
                  <a:srgbClr val="FFFFFF"/>
                </a:solidFill>
                <a:latin typeface="Raleway"/>
              </a:rPr>
              <a:t>3. Дети стали бережнее относиться к живому миру природы.</a:t>
            </a:r>
          </a:p>
          <a:p>
            <a:pPr>
              <a:lnSpc>
                <a:spcPts val="1759"/>
              </a:lnSpc>
            </a:pPr>
            <a:r>
              <a:rPr lang="en-US" sz="1599">
                <a:solidFill>
                  <a:srgbClr val="FFFFFF"/>
                </a:solidFill>
                <a:latin typeface="Raleway"/>
              </a:rPr>
              <a:t>4. Повысилась способность договариваться, оказывать друг другу поддержку.</a:t>
            </a:r>
          </a:p>
          <a:p>
            <a:pPr>
              <a:lnSpc>
                <a:spcPts val="1759"/>
              </a:lnSpc>
            </a:pPr>
            <a:endParaRPr lang="en-US" sz="1599">
              <a:solidFill>
                <a:srgbClr val="FFFFFF"/>
              </a:solidFill>
              <a:latin typeface="Raleway"/>
            </a:endParaRPr>
          </a:p>
          <a:p>
            <a:pPr>
              <a:lnSpc>
                <a:spcPts val="1979"/>
              </a:lnSpc>
            </a:pPr>
            <a:r>
              <a:rPr lang="en-US" sz="1799">
                <a:solidFill>
                  <a:srgbClr val="FFFFFF"/>
                </a:solidFill>
                <a:latin typeface="Raleway Bold"/>
              </a:rPr>
              <a:t>Дальнейшее развитие проекта:</a:t>
            </a:r>
          </a:p>
          <a:p>
            <a:pPr>
              <a:lnSpc>
                <a:spcPts val="1759"/>
              </a:lnSpc>
            </a:pPr>
            <a:r>
              <a:rPr lang="en-US" sz="1599">
                <a:solidFill>
                  <a:srgbClr val="FFFFFF"/>
                </a:solidFill>
                <a:latin typeface="Raleway"/>
              </a:rPr>
              <a:t>1. Продолжать воспитывать доброту, отзывчивость, дружелюбие, желание сделать что-то для других людей, принести им пользу.</a:t>
            </a:r>
          </a:p>
          <a:p>
            <a:pPr>
              <a:lnSpc>
                <a:spcPts val="1759"/>
              </a:lnSpc>
            </a:pPr>
            <a:r>
              <a:rPr lang="en-US" sz="1599">
                <a:solidFill>
                  <a:srgbClr val="FFFFFF"/>
                </a:solidFill>
                <a:latin typeface="Raleway"/>
              </a:rPr>
              <a:t>2. Продолжать работу по развитию уверенности в себе и своих возможностях.</a:t>
            </a:r>
          </a:p>
          <a:p>
            <a:pPr algn="l">
              <a:lnSpc>
                <a:spcPts val="1759"/>
              </a:lnSpc>
            </a:pPr>
            <a:r>
              <a:rPr lang="en-US" sz="1599">
                <a:solidFill>
                  <a:srgbClr val="FFFFFF"/>
                </a:solidFill>
                <a:latin typeface="Raleway"/>
              </a:rPr>
              <a:t>3. Продолжать формировать познавательные, регулятивные и коммуникативные навыки общения.</a:t>
            </a:r>
          </a:p>
          <a:p>
            <a:pPr algn="just">
              <a:lnSpc>
                <a:spcPts val="1759"/>
              </a:lnSpc>
              <a:spcBef>
                <a:spcPct val="0"/>
              </a:spcBef>
            </a:pPr>
            <a:endParaRPr lang="en-US" sz="1599">
              <a:solidFill>
                <a:srgbClr val="FFFFFF"/>
              </a:solidFill>
              <a:latin typeface="Raleway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DB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5051" y="468355"/>
            <a:ext cx="5178796" cy="458085"/>
            <a:chOff x="0" y="0"/>
            <a:chExt cx="2312879" cy="2045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12879" cy="204583"/>
            </a:xfrm>
            <a:custGeom>
              <a:avLst/>
              <a:gdLst/>
              <a:ahLst/>
              <a:cxnLst/>
              <a:rect l="l" t="t" r="r" b="b"/>
              <a:pathLst>
                <a:path w="2312879" h="204583">
                  <a:moveTo>
                    <a:pt x="0" y="0"/>
                  </a:moveTo>
                  <a:lnTo>
                    <a:pt x="2312879" y="0"/>
                  </a:lnTo>
                  <a:lnTo>
                    <a:pt x="2312879" y="204583"/>
                  </a:lnTo>
                  <a:lnTo>
                    <a:pt x="0" y="204583"/>
                  </a:lnTo>
                  <a:close/>
                </a:path>
              </a:pathLst>
            </a:custGeom>
            <a:solidFill>
              <a:srgbClr val="FFEE50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515051" y="5316298"/>
            <a:ext cx="3099942" cy="458085"/>
            <a:chOff x="0" y="0"/>
            <a:chExt cx="1913890" cy="28281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3890" cy="282819"/>
            </a:xfrm>
            <a:custGeom>
              <a:avLst/>
              <a:gdLst/>
              <a:ahLst/>
              <a:cxnLst/>
              <a:rect l="l" t="t" r="r" b="b"/>
              <a:pathLst>
                <a:path w="1913890" h="282819">
                  <a:moveTo>
                    <a:pt x="0" y="0"/>
                  </a:moveTo>
                  <a:lnTo>
                    <a:pt x="1913890" y="0"/>
                  </a:lnTo>
                  <a:lnTo>
                    <a:pt x="1913890" y="282819"/>
                  </a:lnTo>
                  <a:lnTo>
                    <a:pt x="0" y="282819"/>
                  </a:lnTo>
                  <a:close/>
                </a:path>
              </a:pathLst>
            </a:custGeom>
            <a:solidFill>
              <a:srgbClr val="FFEE50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593632" y="5216066"/>
            <a:ext cx="2604501" cy="201112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31520" y="562626"/>
            <a:ext cx="8290560" cy="5928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</a:pPr>
            <a:r>
              <a:rPr lang="en-US" sz="1999" spc="19">
                <a:solidFill>
                  <a:srgbClr val="81DBE5"/>
                </a:solidFill>
                <a:latin typeface="Lazydog Bold"/>
              </a:rPr>
              <a:t>Список используемой литературы:</a:t>
            </a:r>
          </a:p>
          <a:p>
            <a:pPr marL="302261" lvl="1" indent="-151130" algn="just">
              <a:lnSpc>
                <a:spcPts val="1960"/>
              </a:lnSpc>
              <a:buFont typeface="Arial"/>
              <a:buChar char="•"/>
            </a:pPr>
            <a:r>
              <a:rPr lang="en-US" sz="1400" spc="14">
                <a:solidFill>
                  <a:srgbClr val="FFFFFF"/>
                </a:solidFill>
                <a:latin typeface="Raleway"/>
              </a:rPr>
              <a:t>В.Н. Журавлева «Проектная деятельность старших дошкольников». Образовательное пространство ДОУ. Учитель, 2009г.</a:t>
            </a:r>
          </a:p>
          <a:p>
            <a:pPr marL="302261" lvl="1" indent="-151130" algn="just">
              <a:lnSpc>
                <a:spcPts val="1960"/>
              </a:lnSpc>
              <a:buFont typeface="Arial"/>
              <a:buChar char="•"/>
            </a:pPr>
            <a:r>
              <a:rPr lang="en-US" sz="1400" spc="14">
                <a:solidFill>
                  <a:srgbClr val="FFFFFF"/>
                </a:solidFill>
                <a:latin typeface="Raleway"/>
              </a:rPr>
              <a:t>Г.Б. Голуб, Е.А Перелыгина «Основы проектной деятельности». Учитель, 2008г.</a:t>
            </a:r>
          </a:p>
          <a:p>
            <a:pPr marL="302261" lvl="1" indent="-151130" algn="just">
              <a:lnSpc>
                <a:spcPts val="1960"/>
              </a:lnSpc>
              <a:buFont typeface="Arial"/>
              <a:buChar char="•"/>
            </a:pPr>
            <a:r>
              <a:rPr lang="en-US" sz="1400" spc="14">
                <a:solidFill>
                  <a:srgbClr val="FFFFFF"/>
                </a:solidFill>
                <a:latin typeface="Raleway"/>
              </a:rPr>
              <a:t>Г.А. Киселева «Проектный метод в деятельности ДОУ» - Пособие для руководителей и практических работников ДОУ. Аркти, 2011г.</a:t>
            </a:r>
          </a:p>
          <a:p>
            <a:pPr marL="302261" lvl="1" indent="-151130" algn="just">
              <a:lnSpc>
                <a:spcPts val="1960"/>
              </a:lnSpc>
              <a:buFont typeface="Arial"/>
              <a:buChar char="•"/>
            </a:pPr>
            <a:r>
              <a:rPr lang="en-US" sz="1400" spc="14">
                <a:solidFill>
                  <a:srgbClr val="FFFFFF"/>
                </a:solidFill>
                <a:latin typeface="Raleway"/>
              </a:rPr>
              <a:t>К.Е. Веракса «Проектная деятельность дошкольников». Пособие для педагогов дошкольных учреждений. Сфера, 2009г.</a:t>
            </a:r>
          </a:p>
          <a:p>
            <a:pPr marL="302261" lvl="1" indent="-151130" algn="just">
              <a:lnSpc>
                <a:spcPts val="1960"/>
              </a:lnSpc>
              <a:buFont typeface="Arial"/>
              <a:buChar char="•"/>
            </a:pPr>
            <a:r>
              <a:rPr lang="en-US" sz="1400" spc="14">
                <a:solidFill>
                  <a:srgbClr val="FFFFFF"/>
                </a:solidFill>
                <a:latin typeface="Raleway"/>
              </a:rPr>
              <a:t>Л.И. Грехова «В союзе с природой», «Сервисшкола», Москва, 2003г.;</a:t>
            </a:r>
          </a:p>
          <a:p>
            <a:pPr marL="302261" lvl="1" indent="-151130" algn="just">
              <a:lnSpc>
                <a:spcPts val="1960"/>
              </a:lnSpc>
              <a:buFont typeface="Arial"/>
              <a:buChar char="•"/>
            </a:pPr>
            <a:r>
              <a:rPr lang="en-US" sz="1400" spc="14">
                <a:solidFill>
                  <a:srgbClr val="FFFFFF"/>
                </a:solidFill>
                <a:latin typeface="Raleway"/>
              </a:rPr>
              <a:t>М.В. Дубова «Организация проектной деятельности дошкольников, Детство-Пресс, 2008г.</a:t>
            </a:r>
          </a:p>
          <a:p>
            <a:pPr marL="302261" lvl="1" indent="-151130" algn="just">
              <a:lnSpc>
                <a:spcPts val="1960"/>
              </a:lnSpc>
              <a:buFont typeface="Arial"/>
              <a:buChar char="•"/>
            </a:pPr>
            <a:r>
              <a:rPr lang="en-US" sz="1400" spc="14">
                <a:solidFill>
                  <a:srgbClr val="FFFFFF"/>
                </a:solidFill>
                <a:latin typeface="Raleway"/>
              </a:rPr>
              <a:t>Н.Ф. Виноградова, Т.А. Куликова «Дети, взрослые и мир вокруг нас», «Просвещение», Москва, 1993г.</a:t>
            </a:r>
          </a:p>
          <a:p>
            <a:pPr marL="302261" lvl="1" indent="-151130" algn="just">
              <a:lnSpc>
                <a:spcPts val="1960"/>
              </a:lnSpc>
              <a:buFont typeface="Arial"/>
              <a:buChar char="•"/>
            </a:pPr>
            <a:r>
              <a:rPr lang="en-US" sz="1400" spc="14">
                <a:solidFill>
                  <a:srgbClr val="FFFFFF"/>
                </a:solidFill>
                <a:latin typeface="Raleway"/>
              </a:rPr>
              <a:t>О.М. Масленникова, А.А. Филиппенко «Экологические проекты в детском саду», «Учитель», Волгоград, 2011г.</a:t>
            </a:r>
          </a:p>
          <a:p>
            <a:pPr marL="302261" lvl="1" indent="-151130" algn="just">
              <a:lnSpc>
                <a:spcPts val="1960"/>
              </a:lnSpc>
              <a:buFont typeface="Arial"/>
              <a:buChar char="•"/>
            </a:pPr>
            <a:r>
              <a:rPr lang="en-US" sz="1400" spc="14">
                <a:solidFill>
                  <a:srgbClr val="FFFFFF"/>
                </a:solidFill>
                <a:latin typeface="Raleway"/>
              </a:rPr>
              <a:t>Под редакцией М.А. Васильевой «Примерная общеобразовательная программа дошкольного образования. От рождения до школы», «Мозаика синтез, Москва, 2010г.</a:t>
            </a:r>
          </a:p>
          <a:p>
            <a:pPr marL="302261" lvl="1" indent="-151130" algn="just">
              <a:lnSpc>
                <a:spcPts val="1960"/>
              </a:lnSpc>
              <a:buFont typeface="Arial"/>
              <a:buChar char="•"/>
            </a:pPr>
            <a:r>
              <a:rPr lang="en-US" sz="1400" spc="14">
                <a:solidFill>
                  <a:srgbClr val="FFFFFF"/>
                </a:solidFill>
                <a:latin typeface="Raleway"/>
              </a:rPr>
              <a:t>С.В. Чиркова «Родительские собрания в детском саду», «ВАКО», Москва, 2011г.;</a:t>
            </a:r>
          </a:p>
          <a:p>
            <a:pPr marL="302261" lvl="1" indent="-151130" algn="just">
              <a:lnSpc>
                <a:spcPts val="1960"/>
              </a:lnSpc>
              <a:buFont typeface="Arial"/>
              <a:buChar char="•"/>
            </a:pPr>
            <a:r>
              <a:rPr lang="en-US" sz="1400" spc="14">
                <a:solidFill>
                  <a:srgbClr val="FFFFFF"/>
                </a:solidFill>
                <a:latin typeface="Raleway"/>
              </a:rPr>
              <a:t>Т.А. Маркова «Детский сад и семья», «Просвещение», Москва, 1986г.;</a:t>
            </a:r>
          </a:p>
          <a:p>
            <a:pPr algn="just">
              <a:lnSpc>
                <a:spcPts val="2100"/>
              </a:lnSpc>
            </a:pPr>
            <a:r>
              <a:rPr lang="en-US" sz="1400" spc="14">
                <a:solidFill>
                  <a:srgbClr val="FFFFFF"/>
                </a:solidFill>
                <a:latin typeface="Raleway"/>
              </a:rPr>
              <a:t> </a:t>
            </a:r>
          </a:p>
          <a:p>
            <a:pPr algn="just">
              <a:lnSpc>
                <a:spcPts val="2799"/>
              </a:lnSpc>
            </a:pPr>
            <a:r>
              <a:rPr lang="en-US" sz="1999" spc="19">
                <a:solidFill>
                  <a:srgbClr val="81DBE5"/>
                </a:solidFill>
                <a:latin typeface="Lazydog"/>
              </a:rPr>
              <a:t>Интернет – ресурсы:</a:t>
            </a:r>
          </a:p>
          <a:p>
            <a:pPr marL="302261" lvl="1" indent="-151130" algn="just">
              <a:lnSpc>
                <a:spcPts val="1960"/>
              </a:lnSpc>
              <a:buFont typeface="Arial"/>
              <a:buChar char="•"/>
            </a:pPr>
            <a:r>
              <a:rPr lang="en-US" sz="1400" spc="14">
                <a:solidFill>
                  <a:srgbClr val="FFFFFF"/>
                </a:solidFill>
                <a:latin typeface="Raleway"/>
              </a:rPr>
              <a:t>http://festival.1september.ru. </a:t>
            </a:r>
          </a:p>
          <a:p>
            <a:pPr marL="302261" lvl="1" indent="-151130" algn="just">
              <a:lnSpc>
                <a:spcPts val="1960"/>
              </a:lnSpc>
              <a:buFont typeface="Arial"/>
              <a:buChar char="•"/>
            </a:pPr>
            <a:r>
              <a:rPr lang="en-US" sz="1400" spc="14">
                <a:solidFill>
                  <a:srgbClr val="FFFFFF"/>
                </a:solidFill>
                <a:latin typeface="Raleway"/>
              </a:rPr>
              <a:t>http://www.uchmag.ru </a:t>
            </a:r>
          </a:p>
          <a:p>
            <a:pPr marL="302261" lvl="1" indent="-151130" algn="just">
              <a:lnSpc>
                <a:spcPts val="1960"/>
              </a:lnSpc>
              <a:buFont typeface="Arial"/>
              <a:buChar char="•"/>
            </a:pPr>
            <a:r>
              <a:rPr lang="en-US" sz="1400" spc="14">
                <a:solidFill>
                  <a:srgbClr val="FFFFFF"/>
                </a:solidFill>
                <a:latin typeface="Raleway"/>
              </a:rPr>
              <a:t>http://eduhmao.genum.ru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DB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98438" y="741045"/>
            <a:ext cx="8756725" cy="5709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r>
              <a:rPr lang="en-US" sz="1800">
                <a:solidFill>
                  <a:srgbClr val="FFFFFF"/>
                </a:solidFill>
                <a:latin typeface="Raleway Bold"/>
              </a:rPr>
              <a:t>Муниципальное Бюджетное Дошкольное Образовательное Учреждение «Центр Развития Ребенка - Детский Сад №37 «Щелкунчик»</a:t>
            </a:r>
          </a:p>
          <a:p>
            <a:pPr algn="ctr">
              <a:lnSpc>
                <a:spcPts val="1980"/>
              </a:lnSpc>
            </a:pPr>
            <a:endParaRPr lang="en-US" sz="1800">
              <a:solidFill>
                <a:srgbClr val="FFFFFF"/>
              </a:solidFill>
              <a:latin typeface="Raleway Bold"/>
            </a:endParaRPr>
          </a:p>
          <a:p>
            <a:pPr algn="ctr">
              <a:lnSpc>
                <a:spcPts val="1980"/>
              </a:lnSpc>
            </a:pPr>
            <a:endParaRPr lang="en-US" sz="1800">
              <a:solidFill>
                <a:srgbClr val="FFFFFF"/>
              </a:solidFill>
              <a:latin typeface="Raleway Bold"/>
            </a:endParaRPr>
          </a:p>
          <a:p>
            <a:pPr algn="ctr">
              <a:lnSpc>
                <a:spcPts val="1980"/>
              </a:lnSpc>
            </a:pPr>
            <a:endParaRPr lang="en-US" sz="1800">
              <a:solidFill>
                <a:srgbClr val="FFFFFF"/>
              </a:solidFill>
              <a:latin typeface="Raleway Bold"/>
            </a:endParaRPr>
          </a:p>
          <a:p>
            <a:pPr algn="ctr">
              <a:lnSpc>
                <a:spcPts val="3960"/>
              </a:lnSpc>
            </a:pPr>
            <a:endParaRPr lang="en-US" sz="1800">
              <a:solidFill>
                <a:srgbClr val="FFFFFF"/>
              </a:solidFill>
              <a:latin typeface="Raleway Bold"/>
            </a:endParaRPr>
          </a:p>
          <a:p>
            <a:pPr algn="ctr">
              <a:lnSpc>
                <a:spcPts val="3960"/>
              </a:lnSpc>
            </a:pPr>
            <a:r>
              <a:rPr lang="en-US" sz="3600">
                <a:solidFill>
                  <a:srgbClr val="FFEE50"/>
                </a:solidFill>
                <a:latin typeface="Lazydog Bold"/>
              </a:rPr>
              <a:t>Проект</a:t>
            </a:r>
          </a:p>
          <a:p>
            <a:pPr algn="ctr">
              <a:lnSpc>
                <a:spcPts val="3960"/>
              </a:lnSpc>
            </a:pPr>
            <a:r>
              <a:rPr lang="en-US" sz="3600">
                <a:solidFill>
                  <a:srgbClr val="FFEE50"/>
                </a:solidFill>
                <a:latin typeface="Lazydog Bold"/>
              </a:rPr>
              <a:t>«Впустите в сердце доброту»</a:t>
            </a:r>
          </a:p>
          <a:p>
            <a:pPr algn="ctr">
              <a:lnSpc>
                <a:spcPts val="1980"/>
              </a:lnSpc>
            </a:pPr>
            <a:endParaRPr lang="en-US" sz="3600">
              <a:solidFill>
                <a:srgbClr val="FFEE50"/>
              </a:solidFill>
              <a:latin typeface="Lazydog Bold"/>
            </a:endParaRPr>
          </a:p>
          <a:p>
            <a:pPr algn="ctr">
              <a:lnSpc>
                <a:spcPts val="1980"/>
              </a:lnSpc>
            </a:pPr>
            <a:endParaRPr lang="en-US" sz="3600">
              <a:solidFill>
                <a:srgbClr val="FFEE50"/>
              </a:solidFill>
              <a:latin typeface="Lazydog Bold"/>
            </a:endParaRPr>
          </a:p>
          <a:p>
            <a:pPr algn="ctr">
              <a:lnSpc>
                <a:spcPts val="1980"/>
              </a:lnSpc>
            </a:pPr>
            <a:r>
              <a:rPr lang="en-US" sz="1800">
                <a:solidFill>
                  <a:srgbClr val="FFFFFF"/>
                </a:solidFill>
                <a:latin typeface="Raleway Bold"/>
              </a:rPr>
              <a:t> </a:t>
            </a:r>
          </a:p>
          <a:p>
            <a:pPr algn="r">
              <a:lnSpc>
                <a:spcPts val="1980"/>
              </a:lnSpc>
            </a:pPr>
            <a:r>
              <a:rPr lang="en-US" sz="1800">
                <a:solidFill>
                  <a:srgbClr val="FFFFFF"/>
                </a:solidFill>
                <a:latin typeface="Raleway Bold"/>
              </a:rPr>
              <a:t>Выполнили: воспитатель высшей квалификационной категории Макеева В.П.</a:t>
            </a:r>
          </a:p>
          <a:p>
            <a:pPr algn="r">
              <a:lnSpc>
                <a:spcPts val="1980"/>
              </a:lnSpc>
            </a:pPr>
            <a:r>
              <a:rPr lang="en-US" sz="1800">
                <a:solidFill>
                  <a:srgbClr val="FFFFFF"/>
                </a:solidFill>
                <a:latin typeface="Raleway Bold"/>
              </a:rPr>
              <a:t>воспитатель первой квалификационной категории Иртлач Е.В.</a:t>
            </a:r>
          </a:p>
          <a:p>
            <a:pPr algn="ctr">
              <a:lnSpc>
                <a:spcPts val="1980"/>
              </a:lnSpc>
            </a:pPr>
            <a:endParaRPr lang="en-US" sz="1800">
              <a:solidFill>
                <a:srgbClr val="FFFFFF"/>
              </a:solidFill>
              <a:latin typeface="Raleway Bold"/>
            </a:endParaRPr>
          </a:p>
          <a:p>
            <a:pPr algn="ctr">
              <a:lnSpc>
                <a:spcPts val="1980"/>
              </a:lnSpc>
            </a:pPr>
            <a:endParaRPr lang="en-US" sz="1800">
              <a:solidFill>
                <a:srgbClr val="FFFFFF"/>
              </a:solidFill>
              <a:latin typeface="Raleway Bold"/>
            </a:endParaRPr>
          </a:p>
          <a:p>
            <a:pPr algn="ctr">
              <a:lnSpc>
                <a:spcPts val="1980"/>
              </a:lnSpc>
            </a:pPr>
            <a:endParaRPr lang="en-US" sz="1800">
              <a:solidFill>
                <a:srgbClr val="FFFFFF"/>
              </a:solidFill>
              <a:latin typeface="Raleway Bold"/>
            </a:endParaRPr>
          </a:p>
          <a:p>
            <a:pPr algn="ctr">
              <a:lnSpc>
                <a:spcPts val="1980"/>
              </a:lnSpc>
            </a:pPr>
            <a:endParaRPr lang="en-US" sz="1800">
              <a:solidFill>
                <a:srgbClr val="FFFFFF"/>
              </a:solidFill>
              <a:latin typeface="Raleway Bold"/>
            </a:endParaRPr>
          </a:p>
          <a:p>
            <a:pPr algn="ctr">
              <a:lnSpc>
                <a:spcPts val="1980"/>
              </a:lnSpc>
            </a:pPr>
            <a:endParaRPr lang="en-US" sz="1800">
              <a:solidFill>
                <a:srgbClr val="FFFFFF"/>
              </a:solidFill>
              <a:latin typeface="Raleway Bold"/>
            </a:endParaRPr>
          </a:p>
          <a:p>
            <a:pPr algn="ctr">
              <a:lnSpc>
                <a:spcPts val="1980"/>
              </a:lnSpc>
            </a:pPr>
            <a:endParaRPr lang="en-US" sz="1800">
              <a:solidFill>
                <a:srgbClr val="FFFFFF"/>
              </a:solidFill>
              <a:latin typeface="Raleway Bold"/>
            </a:endParaRPr>
          </a:p>
          <a:p>
            <a:pPr algn="ctr">
              <a:lnSpc>
                <a:spcPts val="198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Raleway Bold"/>
              </a:rPr>
              <a:t>Мытищи 2022г.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1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31520" y="1425749"/>
            <a:ext cx="8290560" cy="956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3599">
                <a:solidFill>
                  <a:srgbClr val="FFFFFF"/>
                </a:solidFill>
                <a:latin typeface="Lazydog Bold"/>
              </a:rPr>
              <a:t>ПЕДАГОГИЧЕСКИЙ ПРОЕКТ</a:t>
            </a:r>
          </a:p>
          <a:p>
            <a:pPr algn="ctr">
              <a:lnSpc>
                <a:spcPts val="1890"/>
              </a:lnSpc>
            </a:pPr>
            <a:r>
              <a:rPr lang="en-US" sz="1800">
                <a:solidFill>
                  <a:srgbClr val="FFFFFF"/>
                </a:solidFill>
                <a:latin typeface="Lazydog Bold"/>
              </a:rPr>
              <a:t>( краткосрочный, познавательный, творческий)</a:t>
            </a:r>
          </a:p>
          <a:p>
            <a:pPr algn="r">
              <a:lnSpc>
                <a:spcPts val="1890"/>
              </a:lnSpc>
            </a:pPr>
            <a:endParaRPr lang="en-US" sz="1800">
              <a:solidFill>
                <a:srgbClr val="FFFFFF"/>
              </a:solidFill>
              <a:latin typeface="Lazydog Bold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762022">
            <a:off x="-462248" y="-352517"/>
            <a:ext cx="2387536" cy="23875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762022">
            <a:off x="8375748" y="2419886"/>
            <a:ext cx="1793773" cy="179377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762022">
            <a:off x="675728" y="6337077"/>
            <a:ext cx="1495080" cy="149508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481654" y="2646336"/>
            <a:ext cx="4790292" cy="251063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68357" y="5576219"/>
            <a:ext cx="8616885" cy="96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56"/>
              </a:lnSpc>
            </a:pPr>
            <a:r>
              <a:rPr lang="en-US" sz="1800" spc="18">
                <a:solidFill>
                  <a:srgbClr val="FFFFFF"/>
                </a:solidFill>
                <a:latin typeface="Arimo"/>
              </a:rPr>
              <a:t>Выполнили: воспитатель высшей квалификационной категории Макеева В.П воспитатель первой квалификационной категории Иртлач Е.В.</a:t>
            </a:r>
          </a:p>
          <a:p>
            <a:pPr algn="r">
              <a:lnSpc>
                <a:spcPts val="2556"/>
              </a:lnSpc>
            </a:pPr>
            <a:r>
              <a:rPr lang="en-US" sz="1800" spc="18">
                <a:solidFill>
                  <a:srgbClr val="FFFFFF"/>
                </a:solidFill>
                <a:latin typeface="Arimo"/>
              </a:rPr>
              <a:t>МБДОУ д/с №37 «Щелкунчик» г.Мытищи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DB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762022">
            <a:off x="8147834" y="2124180"/>
            <a:ext cx="2062282" cy="20622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762022">
            <a:off x="-821823" y="-877465"/>
            <a:ext cx="2062282" cy="20622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762022">
            <a:off x="373168" y="5906973"/>
            <a:ext cx="2062282" cy="206228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731520" y="655320"/>
            <a:ext cx="8290560" cy="5955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FFFFFF"/>
                </a:solidFill>
                <a:latin typeface="Lazydog"/>
              </a:rPr>
              <a:t>На тему:</a:t>
            </a:r>
          </a:p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FFEE50"/>
                </a:solidFill>
                <a:latin typeface="Lazydog"/>
              </a:rPr>
              <a:t>«</a:t>
            </a:r>
            <a:r>
              <a:rPr lang="en-US" sz="3600">
                <a:solidFill>
                  <a:srgbClr val="FFEE50"/>
                </a:solidFill>
                <a:latin typeface="Arimo"/>
              </a:rPr>
              <a:t>Впустите в сердце доброту»</a:t>
            </a:r>
          </a:p>
          <a:p>
            <a:pPr algn="ctr">
              <a:lnSpc>
                <a:spcPts val="5040"/>
              </a:lnSpc>
            </a:pPr>
            <a:endParaRPr lang="en-US" sz="3600">
              <a:solidFill>
                <a:srgbClr val="FFEE50"/>
              </a:solidFill>
              <a:latin typeface="Arimo"/>
            </a:endParaRPr>
          </a:p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FFFFFF"/>
                </a:solidFill>
                <a:latin typeface="Arimo"/>
              </a:rPr>
              <a:t>тематической недели </a:t>
            </a:r>
          </a:p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FFEE50"/>
                </a:solidFill>
                <a:latin typeface="Lazydog"/>
              </a:rPr>
              <a:t>«</a:t>
            </a:r>
            <a:r>
              <a:rPr lang="en-US" sz="3600">
                <a:solidFill>
                  <a:srgbClr val="FFEE50"/>
                </a:solidFill>
                <a:latin typeface="Arimo"/>
              </a:rPr>
              <a:t>Наши добрые дела»</a:t>
            </a:r>
          </a:p>
          <a:p>
            <a:pPr algn="ctr">
              <a:lnSpc>
                <a:spcPts val="5040"/>
              </a:lnSpc>
            </a:pPr>
            <a:endParaRPr lang="en-US" sz="3600">
              <a:solidFill>
                <a:srgbClr val="FFEE50"/>
              </a:solidFill>
              <a:latin typeface="Arimo"/>
            </a:endParaRPr>
          </a:p>
          <a:p>
            <a:pPr algn="ctr">
              <a:lnSpc>
                <a:spcPts val="4200"/>
              </a:lnSpc>
            </a:pPr>
            <a:r>
              <a:rPr lang="en-US" sz="3000" spc="30">
                <a:solidFill>
                  <a:srgbClr val="FFFFFF"/>
                </a:solidFill>
                <a:latin typeface="Lazydog"/>
              </a:rPr>
              <a:t>с детьми старше-подготовительной</a:t>
            </a:r>
          </a:p>
          <a:p>
            <a:pPr algn="ctr">
              <a:lnSpc>
                <a:spcPts val="4200"/>
              </a:lnSpc>
            </a:pPr>
            <a:r>
              <a:rPr lang="en-US" sz="3000" spc="30">
                <a:solidFill>
                  <a:srgbClr val="FFFFFF"/>
                </a:solidFill>
                <a:latin typeface="Lazydog"/>
              </a:rPr>
              <a:t>логопедической группы №5</a:t>
            </a:r>
          </a:p>
          <a:p>
            <a:pPr algn="ctr">
              <a:lnSpc>
                <a:spcPts val="4200"/>
              </a:lnSpc>
            </a:pPr>
            <a:r>
              <a:rPr lang="en-US" sz="3000" spc="30">
                <a:solidFill>
                  <a:srgbClr val="FFFFFF"/>
                </a:solidFill>
                <a:latin typeface="Lazydog"/>
              </a:rPr>
              <a:t>«семицветик»</a:t>
            </a:r>
          </a:p>
          <a:p>
            <a:pPr algn="ctr">
              <a:lnSpc>
                <a:spcPts val="4200"/>
              </a:lnSpc>
            </a:pPr>
            <a:endParaRPr lang="en-US" sz="3000" spc="30">
              <a:solidFill>
                <a:srgbClr val="FFFFFF"/>
              </a:solidFill>
              <a:latin typeface="Lazydog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1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4353560" y="1011645"/>
            <a:ext cx="9265920" cy="440511"/>
            <a:chOff x="0" y="0"/>
            <a:chExt cx="30988000" cy="1473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980382" cy="1473200"/>
            </a:xfrm>
            <a:custGeom>
              <a:avLst/>
              <a:gdLst/>
              <a:ahLst/>
              <a:cxnLst/>
              <a:rect l="l" t="t" r="r" b="b"/>
              <a:pathLst>
                <a:path w="30980382" h="1473200">
                  <a:moveTo>
                    <a:pt x="30607000" y="711200"/>
                  </a:moveTo>
                  <a:cubicBezTo>
                    <a:pt x="30224729" y="711200"/>
                    <a:pt x="30054550" y="591820"/>
                    <a:pt x="29819600" y="425450"/>
                  </a:cubicBezTo>
                  <a:cubicBezTo>
                    <a:pt x="29550361" y="236220"/>
                    <a:pt x="29216350" y="0"/>
                    <a:pt x="28591511" y="0"/>
                  </a:cubicBezTo>
                  <a:cubicBezTo>
                    <a:pt x="27966671" y="0"/>
                    <a:pt x="27632661" y="236220"/>
                    <a:pt x="27364689" y="425450"/>
                  </a:cubicBezTo>
                  <a:cubicBezTo>
                    <a:pt x="27129739" y="591820"/>
                    <a:pt x="26959561" y="711200"/>
                    <a:pt x="26577289" y="711200"/>
                  </a:cubicBezTo>
                  <a:cubicBezTo>
                    <a:pt x="26195018" y="711200"/>
                    <a:pt x="26024839" y="591820"/>
                    <a:pt x="25789889" y="425450"/>
                  </a:cubicBezTo>
                  <a:cubicBezTo>
                    <a:pt x="25520650" y="236220"/>
                    <a:pt x="25186639" y="0"/>
                    <a:pt x="24561800" y="0"/>
                  </a:cubicBezTo>
                  <a:cubicBezTo>
                    <a:pt x="23936961" y="0"/>
                    <a:pt x="23602950" y="236220"/>
                    <a:pt x="23334980" y="425450"/>
                  </a:cubicBezTo>
                  <a:cubicBezTo>
                    <a:pt x="23100030" y="591820"/>
                    <a:pt x="22929850" y="711200"/>
                    <a:pt x="22547580" y="711200"/>
                  </a:cubicBezTo>
                  <a:cubicBezTo>
                    <a:pt x="22165311" y="711200"/>
                    <a:pt x="21995130" y="591820"/>
                    <a:pt x="21760180" y="425450"/>
                  </a:cubicBezTo>
                  <a:cubicBezTo>
                    <a:pt x="21489670" y="236220"/>
                    <a:pt x="21155661" y="0"/>
                    <a:pt x="20532089" y="0"/>
                  </a:cubicBezTo>
                  <a:cubicBezTo>
                    <a:pt x="19907250" y="0"/>
                    <a:pt x="19573239" y="236220"/>
                    <a:pt x="19305270" y="425450"/>
                  </a:cubicBezTo>
                  <a:cubicBezTo>
                    <a:pt x="19070320" y="591820"/>
                    <a:pt x="18900139" y="711200"/>
                    <a:pt x="18517870" y="711200"/>
                  </a:cubicBezTo>
                  <a:cubicBezTo>
                    <a:pt x="18135600" y="711200"/>
                    <a:pt x="17965420" y="591820"/>
                    <a:pt x="17730470" y="425450"/>
                  </a:cubicBezTo>
                  <a:cubicBezTo>
                    <a:pt x="17459961" y="236220"/>
                    <a:pt x="17125950" y="0"/>
                    <a:pt x="16501111" y="0"/>
                  </a:cubicBezTo>
                  <a:cubicBezTo>
                    <a:pt x="15876271" y="0"/>
                    <a:pt x="15542261" y="236220"/>
                    <a:pt x="15274291" y="425450"/>
                  </a:cubicBezTo>
                  <a:cubicBezTo>
                    <a:pt x="15039341" y="591820"/>
                    <a:pt x="14869161" y="711200"/>
                    <a:pt x="14486891" y="711200"/>
                  </a:cubicBezTo>
                  <a:cubicBezTo>
                    <a:pt x="14104621" y="711200"/>
                    <a:pt x="13934441" y="591820"/>
                    <a:pt x="13699491" y="425450"/>
                  </a:cubicBezTo>
                  <a:cubicBezTo>
                    <a:pt x="13430250" y="236220"/>
                    <a:pt x="13096239" y="0"/>
                    <a:pt x="12471400" y="0"/>
                  </a:cubicBezTo>
                  <a:cubicBezTo>
                    <a:pt x="11846561" y="0"/>
                    <a:pt x="11512550" y="236220"/>
                    <a:pt x="11244580" y="425450"/>
                  </a:cubicBezTo>
                  <a:cubicBezTo>
                    <a:pt x="11009630" y="591820"/>
                    <a:pt x="10839450" y="711200"/>
                    <a:pt x="10457180" y="711200"/>
                  </a:cubicBezTo>
                  <a:cubicBezTo>
                    <a:pt x="10074911" y="711200"/>
                    <a:pt x="9904730" y="591820"/>
                    <a:pt x="9669780" y="425450"/>
                  </a:cubicBezTo>
                  <a:cubicBezTo>
                    <a:pt x="9400540" y="236220"/>
                    <a:pt x="9065260" y="0"/>
                    <a:pt x="8441690" y="0"/>
                  </a:cubicBezTo>
                  <a:cubicBezTo>
                    <a:pt x="7818120" y="0"/>
                    <a:pt x="7482840" y="236220"/>
                    <a:pt x="7213600" y="425450"/>
                  </a:cubicBezTo>
                  <a:cubicBezTo>
                    <a:pt x="6978650" y="591820"/>
                    <a:pt x="6808470" y="711200"/>
                    <a:pt x="6426200" y="711200"/>
                  </a:cubicBezTo>
                  <a:cubicBezTo>
                    <a:pt x="6043930" y="711200"/>
                    <a:pt x="5873750" y="591820"/>
                    <a:pt x="5638800" y="425450"/>
                  </a:cubicBezTo>
                  <a:cubicBezTo>
                    <a:pt x="5369560" y="236220"/>
                    <a:pt x="5035550" y="0"/>
                    <a:pt x="4410710" y="0"/>
                  </a:cubicBezTo>
                  <a:cubicBezTo>
                    <a:pt x="3785870" y="0"/>
                    <a:pt x="3451860" y="236220"/>
                    <a:pt x="3183890" y="425450"/>
                  </a:cubicBezTo>
                  <a:cubicBezTo>
                    <a:pt x="2948940" y="591820"/>
                    <a:pt x="2778760" y="711200"/>
                    <a:pt x="2396490" y="711200"/>
                  </a:cubicBezTo>
                  <a:cubicBezTo>
                    <a:pt x="2014220" y="711200"/>
                    <a:pt x="1844040" y="591820"/>
                    <a:pt x="1609090" y="425450"/>
                  </a:cubicBezTo>
                  <a:cubicBezTo>
                    <a:pt x="1339850" y="236220"/>
                    <a:pt x="1005840" y="0"/>
                    <a:pt x="381000" y="0"/>
                  </a:cubicBezTo>
                  <a:cubicBezTo>
                    <a:pt x="170180" y="0"/>
                    <a:pt x="0" y="170180"/>
                    <a:pt x="0" y="381000"/>
                  </a:cubicBezTo>
                  <a:cubicBezTo>
                    <a:pt x="0" y="591820"/>
                    <a:pt x="170180" y="762000"/>
                    <a:pt x="381000" y="762000"/>
                  </a:cubicBezTo>
                  <a:cubicBezTo>
                    <a:pt x="763270" y="762000"/>
                    <a:pt x="933450" y="881380"/>
                    <a:pt x="1168400" y="1047750"/>
                  </a:cubicBezTo>
                  <a:cubicBezTo>
                    <a:pt x="1436370" y="1236980"/>
                    <a:pt x="1770380" y="1473200"/>
                    <a:pt x="2395220" y="1473200"/>
                  </a:cubicBezTo>
                  <a:cubicBezTo>
                    <a:pt x="3020060" y="1473200"/>
                    <a:pt x="3354070" y="1236980"/>
                    <a:pt x="3622040" y="1047750"/>
                  </a:cubicBezTo>
                  <a:cubicBezTo>
                    <a:pt x="3856990" y="881380"/>
                    <a:pt x="4027170" y="762000"/>
                    <a:pt x="4409440" y="762000"/>
                  </a:cubicBezTo>
                  <a:cubicBezTo>
                    <a:pt x="4791710" y="762000"/>
                    <a:pt x="4961890" y="881380"/>
                    <a:pt x="5196840" y="1047750"/>
                  </a:cubicBezTo>
                  <a:cubicBezTo>
                    <a:pt x="5467350" y="1236980"/>
                    <a:pt x="5801360" y="1473200"/>
                    <a:pt x="6426200" y="1473200"/>
                  </a:cubicBezTo>
                  <a:cubicBezTo>
                    <a:pt x="7051040" y="1473200"/>
                    <a:pt x="7385050" y="1236980"/>
                    <a:pt x="7653020" y="1047750"/>
                  </a:cubicBezTo>
                  <a:cubicBezTo>
                    <a:pt x="7887970" y="881380"/>
                    <a:pt x="8058150" y="762000"/>
                    <a:pt x="8440420" y="762000"/>
                  </a:cubicBezTo>
                  <a:cubicBezTo>
                    <a:pt x="8822689" y="762000"/>
                    <a:pt x="8992870" y="881380"/>
                    <a:pt x="9227820" y="1047750"/>
                  </a:cubicBezTo>
                  <a:cubicBezTo>
                    <a:pt x="9495790" y="1236980"/>
                    <a:pt x="9829800" y="1473200"/>
                    <a:pt x="10454640" y="1473200"/>
                  </a:cubicBezTo>
                  <a:cubicBezTo>
                    <a:pt x="11079480" y="1473200"/>
                    <a:pt x="11413490" y="1236980"/>
                    <a:pt x="11681460" y="1047750"/>
                  </a:cubicBezTo>
                  <a:cubicBezTo>
                    <a:pt x="11918950" y="881380"/>
                    <a:pt x="12087860" y="762000"/>
                    <a:pt x="12471400" y="762000"/>
                  </a:cubicBezTo>
                  <a:cubicBezTo>
                    <a:pt x="12853670" y="762000"/>
                    <a:pt x="13023850" y="881380"/>
                    <a:pt x="13258800" y="1047750"/>
                  </a:cubicBezTo>
                  <a:cubicBezTo>
                    <a:pt x="13526770" y="1236980"/>
                    <a:pt x="13860780" y="1473200"/>
                    <a:pt x="14485620" y="1473200"/>
                  </a:cubicBezTo>
                  <a:cubicBezTo>
                    <a:pt x="15110459" y="1473200"/>
                    <a:pt x="15444470" y="1236980"/>
                    <a:pt x="15712439" y="1047750"/>
                  </a:cubicBezTo>
                  <a:cubicBezTo>
                    <a:pt x="15947389" y="881380"/>
                    <a:pt x="16117570" y="762000"/>
                    <a:pt x="16499839" y="762000"/>
                  </a:cubicBezTo>
                  <a:cubicBezTo>
                    <a:pt x="16882109" y="762000"/>
                    <a:pt x="17052289" y="881380"/>
                    <a:pt x="17287239" y="1047750"/>
                  </a:cubicBezTo>
                  <a:cubicBezTo>
                    <a:pt x="17555209" y="1236980"/>
                    <a:pt x="17889220" y="1473200"/>
                    <a:pt x="18514059" y="1473200"/>
                  </a:cubicBezTo>
                  <a:cubicBezTo>
                    <a:pt x="19138898" y="1473200"/>
                    <a:pt x="19472909" y="1236980"/>
                    <a:pt x="19740879" y="1047750"/>
                  </a:cubicBezTo>
                  <a:cubicBezTo>
                    <a:pt x="19975829" y="881380"/>
                    <a:pt x="20146009" y="762000"/>
                    <a:pt x="20528279" y="762000"/>
                  </a:cubicBezTo>
                  <a:cubicBezTo>
                    <a:pt x="20910548" y="762000"/>
                    <a:pt x="21080729" y="881380"/>
                    <a:pt x="21315679" y="1047750"/>
                  </a:cubicBezTo>
                  <a:cubicBezTo>
                    <a:pt x="21583648" y="1236980"/>
                    <a:pt x="21917659" y="1473200"/>
                    <a:pt x="22542498" y="1473200"/>
                  </a:cubicBezTo>
                  <a:cubicBezTo>
                    <a:pt x="23167338" y="1473200"/>
                    <a:pt x="23501348" y="1236980"/>
                    <a:pt x="23769318" y="1047750"/>
                  </a:cubicBezTo>
                  <a:cubicBezTo>
                    <a:pt x="24004268" y="881380"/>
                    <a:pt x="24174448" y="762000"/>
                    <a:pt x="24556718" y="762000"/>
                  </a:cubicBezTo>
                  <a:cubicBezTo>
                    <a:pt x="24938988" y="762000"/>
                    <a:pt x="25109168" y="881380"/>
                    <a:pt x="25344118" y="1047750"/>
                  </a:cubicBezTo>
                  <a:cubicBezTo>
                    <a:pt x="25612088" y="1236980"/>
                    <a:pt x="25946098" y="1473200"/>
                    <a:pt x="26570939" y="1473200"/>
                  </a:cubicBezTo>
                  <a:cubicBezTo>
                    <a:pt x="27195779" y="1473200"/>
                    <a:pt x="27529789" y="1236980"/>
                    <a:pt x="27797761" y="1047750"/>
                  </a:cubicBezTo>
                  <a:cubicBezTo>
                    <a:pt x="28032711" y="881380"/>
                    <a:pt x="28202889" y="762000"/>
                    <a:pt x="28585161" y="762000"/>
                  </a:cubicBezTo>
                  <a:cubicBezTo>
                    <a:pt x="28967432" y="762000"/>
                    <a:pt x="29137611" y="881380"/>
                    <a:pt x="29372561" y="1047750"/>
                  </a:cubicBezTo>
                  <a:cubicBezTo>
                    <a:pt x="29640532" y="1236980"/>
                    <a:pt x="29974539" y="1473200"/>
                    <a:pt x="30599382" y="1473200"/>
                  </a:cubicBezTo>
                  <a:cubicBezTo>
                    <a:pt x="30810203" y="1473200"/>
                    <a:pt x="30980382" y="1303020"/>
                    <a:pt x="30980382" y="1092200"/>
                  </a:cubicBezTo>
                  <a:cubicBezTo>
                    <a:pt x="30980382" y="881380"/>
                    <a:pt x="30817821" y="711200"/>
                    <a:pt x="30607003" y="711200"/>
                  </a:cubicBezTo>
                  <a:close/>
                </a:path>
              </a:pathLst>
            </a:custGeom>
            <a:solidFill>
              <a:srgbClr val="FFEE50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2260822" y="6472645"/>
            <a:ext cx="9265920" cy="440511"/>
            <a:chOff x="0" y="0"/>
            <a:chExt cx="30988000" cy="14732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980382" cy="1473200"/>
            </a:xfrm>
            <a:custGeom>
              <a:avLst/>
              <a:gdLst/>
              <a:ahLst/>
              <a:cxnLst/>
              <a:rect l="l" t="t" r="r" b="b"/>
              <a:pathLst>
                <a:path w="30980382" h="1473200">
                  <a:moveTo>
                    <a:pt x="30607000" y="711200"/>
                  </a:moveTo>
                  <a:cubicBezTo>
                    <a:pt x="30224729" y="711200"/>
                    <a:pt x="30054550" y="591820"/>
                    <a:pt x="29819600" y="425450"/>
                  </a:cubicBezTo>
                  <a:cubicBezTo>
                    <a:pt x="29550361" y="236220"/>
                    <a:pt x="29216350" y="0"/>
                    <a:pt x="28591511" y="0"/>
                  </a:cubicBezTo>
                  <a:cubicBezTo>
                    <a:pt x="27966671" y="0"/>
                    <a:pt x="27632661" y="236220"/>
                    <a:pt x="27364689" y="425450"/>
                  </a:cubicBezTo>
                  <a:cubicBezTo>
                    <a:pt x="27129739" y="591820"/>
                    <a:pt x="26959561" y="711200"/>
                    <a:pt x="26577289" y="711200"/>
                  </a:cubicBezTo>
                  <a:cubicBezTo>
                    <a:pt x="26195018" y="711200"/>
                    <a:pt x="26024839" y="591820"/>
                    <a:pt x="25789889" y="425450"/>
                  </a:cubicBezTo>
                  <a:cubicBezTo>
                    <a:pt x="25520650" y="236220"/>
                    <a:pt x="25186639" y="0"/>
                    <a:pt x="24561800" y="0"/>
                  </a:cubicBezTo>
                  <a:cubicBezTo>
                    <a:pt x="23936961" y="0"/>
                    <a:pt x="23602950" y="236220"/>
                    <a:pt x="23334980" y="425450"/>
                  </a:cubicBezTo>
                  <a:cubicBezTo>
                    <a:pt x="23100030" y="591820"/>
                    <a:pt x="22929850" y="711200"/>
                    <a:pt x="22547580" y="711200"/>
                  </a:cubicBezTo>
                  <a:cubicBezTo>
                    <a:pt x="22165311" y="711200"/>
                    <a:pt x="21995130" y="591820"/>
                    <a:pt x="21760180" y="425450"/>
                  </a:cubicBezTo>
                  <a:cubicBezTo>
                    <a:pt x="21489670" y="236220"/>
                    <a:pt x="21155661" y="0"/>
                    <a:pt x="20532089" y="0"/>
                  </a:cubicBezTo>
                  <a:cubicBezTo>
                    <a:pt x="19907250" y="0"/>
                    <a:pt x="19573239" y="236220"/>
                    <a:pt x="19305270" y="425450"/>
                  </a:cubicBezTo>
                  <a:cubicBezTo>
                    <a:pt x="19070320" y="591820"/>
                    <a:pt x="18900139" y="711200"/>
                    <a:pt x="18517870" y="711200"/>
                  </a:cubicBezTo>
                  <a:cubicBezTo>
                    <a:pt x="18135600" y="711200"/>
                    <a:pt x="17965420" y="591820"/>
                    <a:pt x="17730470" y="425450"/>
                  </a:cubicBezTo>
                  <a:cubicBezTo>
                    <a:pt x="17459961" y="236220"/>
                    <a:pt x="17125950" y="0"/>
                    <a:pt x="16501111" y="0"/>
                  </a:cubicBezTo>
                  <a:cubicBezTo>
                    <a:pt x="15876271" y="0"/>
                    <a:pt x="15542261" y="236220"/>
                    <a:pt x="15274291" y="425450"/>
                  </a:cubicBezTo>
                  <a:cubicBezTo>
                    <a:pt x="15039341" y="591820"/>
                    <a:pt x="14869161" y="711200"/>
                    <a:pt x="14486891" y="711200"/>
                  </a:cubicBezTo>
                  <a:cubicBezTo>
                    <a:pt x="14104621" y="711200"/>
                    <a:pt x="13934441" y="591820"/>
                    <a:pt x="13699491" y="425450"/>
                  </a:cubicBezTo>
                  <a:cubicBezTo>
                    <a:pt x="13430250" y="236220"/>
                    <a:pt x="13096239" y="0"/>
                    <a:pt x="12471400" y="0"/>
                  </a:cubicBezTo>
                  <a:cubicBezTo>
                    <a:pt x="11846561" y="0"/>
                    <a:pt x="11512550" y="236220"/>
                    <a:pt x="11244580" y="425450"/>
                  </a:cubicBezTo>
                  <a:cubicBezTo>
                    <a:pt x="11009630" y="591820"/>
                    <a:pt x="10839450" y="711200"/>
                    <a:pt x="10457180" y="711200"/>
                  </a:cubicBezTo>
                  <a:cubicBezTo>
                    <a:pt x="10074911" y="711200"/>
                    <a:pt x="9904730" y="591820"/>
                    <a:pt x="9669780" y="425450"/>
                  </a:cubicBezTo>
                  <a:cubicBezTo>
                    <a:pt x="9400540" y="236220"/>
                    <a:pt x="9065260" y="0"/>
                    <a:pt x="8441690" y="0"/>
                  </a:cubicBezTo>
                  <a:cubicBezTo>
                    <a:pt x="7818120" y="0"/>
                    <a:pt x="7482840" y="236220"/>
                    <a:pt x="7213600" y="425450"/>
                  </a:cubicBezTo>
                  <a:cubicBezTo>
                    <a:pt x="6978650" y="591820"/>
                    <a:pt x="6808470" y="711200"/>
                    <a:pt x="6426200" y="711200"/>
                  </a:cubicBezTo>
                  <a:cubicBezTo>
                    <a:pt x="6043930" y="711200"/>
                    <a:pt x="5873750" y="591820"/>
                    <a:pt x="5638800" y="425450"/>
                  </a:cubicBezTo>
                  <a:cubicBezTo>
                    <a:pt x="5369560" y="236220"/>
                    <a:pt x="5035550" y="0"/>
                    <a:pt x="4410710" y="0"/>
                  </a:cubicBezTo>
                  <a:cubicBezTo>
                    <a:pt x="3785870" y="0"/>
                    <a:pt x="3451860" y="236220"/>
                    <a:pt x="3183890" y="425450"/>
                  </a:cubicBezTo>
                  <a:cubicBezTo>
                    <a:pt x="2948940" y="591820"/>
                    <a:pt x="2778760" y="711200"/>
                    <a:pt x="2396490" y="711200"/>
                  </a:cubicBezTo>
                  <a:cubicBezTo>
                    <a:pt x="2014220" y="711200"/>
                    <a:pt x="1844040" y="591820"/>
                    <a:pt x="1609090" y="425450"/>
                  </a:cubicBezTo>
                  <a:cubicBezTo>
                    <a:pt x="1339850" y="236220"/>
                    <a:pt x="1005840" y="0"/>
                    <a:pt x="381000" y="0"/>
                  </a:cubicBezTo>
                  <a:cubicBezTo>
                    <a:pt x="170180" y="0"/>
                    <a:pt x="0" y="170180"/>
                    <a:pt x="0" y="381000"/>
                  </a:cubicBezTo>
                  <a:cubicBezTo>
                    <a:pt x="0" y="591820"/>
                    <a:pt x="170180" y="762000"/>
                    <a:pt x="381000" y="762000"/>
                  </a:cubicBezTo>
                  <a:cubicBezTo>
                    <a:pt x="763270" y="762000"/>
                    <a:pt x="933450" y="881380"/>
                    <a:pt x="1168400" y="1047750"/>
                  </a:cubicBezTo>
                  <a:cubicBezTo>
                    <a:pt x="1436370" y="1236980"/>
                    <a:pt x="1770380" y="1473200"/>
                    <a:pt x="2395220" y="1473200"/>
                  </a:cubicBezTo>
                  <a:cubicBezTo>
                    <a:pt x="3020060" y="1473200"/>
                    <a:pt x="3354070" y="1236980"/>
                    <a:pt x="3622040" y="1047750"/>
                  </a:cubicBezTo>
                  <a:cubicBezTo>
                    <a:pt x="3856990" y="881380"/>
                    <a:pt x="4027170" y="762000"/>
                    <a:pt x="4409440" y="762000"/>
                  </a:cubicBezTo>
                  <a:cubicBezTo>
                    <a:pt x="4791710" y="762000"/>
                    <a:pt x="4961890" y="881380"/>
                    <a:pt x="5196840" y="1047750"/>
                  </a:cubicBezTo>
                  <a:cubicBezTo>
                    <a:pt x="5467350" y="1236980"/>
                    <a:pt x="5801360" y="1473200"/>
                    <a:pt x="6426200" y="1473200"/>
                  </a:cubicBezTo>
                  <a:cubicBezTo>
                    <a:pt x="7051040" y="1473200"/>
                    <a:pt x="7385050" y="1236980"/>
                    <a:pt x="7653020" y="1047750"/>
                  </a:cubicBezTo>
                  <a:cubicBezTo>
                    <a:pt x="7887970" y="881380"/>
                    <a:pt x="8058150" y="762000"/>
                    <a:pt x="8440420" y="762000"/>
                  </a:cubicBezTo>
                  <a:cubicBezTo>
                    <a:pt x="8822689" y="762000"/>
                    <a:pt x="8992870" y="881380"/>
                    <a:pt x="9227820" y="1047750"/>
                  </a:cubicBezTo>
                  <a:cubicBezTo>
                    <a:pt x="9495790" y="1236980"/>
                    <a:pt x="9829800" y="1473200"/>
                    <a:pt x="10454640" y="1473200"/>
                  </a:cubicBezTo>
                  <a:cubicBezTo>
                    <a:pt x="11079480" y="1473200"/>
                    <a:pt x="11413490" y="1236980"/>
                    <a:pt x="11681460" y="1047750"/>
                  </a:cubicBezTo>
                  <a:cubicBezTo>
                    <a:pt x="11918950" y="881380"/>
                    <a:pt x="12087860" y="762000"/>
                    <a:pt x="12471400" y="762000"/>
                  </a:cubicBezTo>
                  <a:cubicBezTo>
                    <a:pt x="12853670" y="762000"/>
                    <a:pt x="13023850" y="881380"/>
                    <a:pt x="13258800" y="1047750"/>
                  </a:cubicBezTo>
                  <a:cubicBezTo>
                    <a:pt x="13526770" y="1236980"/>
                    <a:pt x="13860780" y="1473200"/>
                    <a:pt x="14485620" y="1473200"/>
                  </a:cubicBezTo>
                  <a:cubicBezTo>
                    <a:pt x="15110459" y="1473200"/>
                    <a:pt x="15444470" y="1236980"/>
                    <a:pt x="15712439" y="1047750"/>
                  </a:cubicBezTo>
                  <a:cubicBezTo>
                    <a:pt x="15947389" y="881380"/>
                    <a:pt x="16117570" y="762000"/>
                    <a:pt x="16499839" y="762000"/>
                  </a:cubicBezTo>
                  <a:cubicBezTo>
                    <a:pt x="16882109" y="762000"/>
                    <a:pt x="17052289" y="881380"/>
                    <a:pt x="17287239" y="1047750"/>
                  </a:cubicBezTo>
                  <a:cubicBezTo>
                    <a:pt x="17555209" y="1236980"/>
                    <a:pt x="17889220" y="1473200"/>
                    <a:pt x="18514059" y="1473200"/>
                  </a:cubicBezTo>
                  <a:cubicBezTo>
                    <a:pt x="19138898" y="1473200"/>
                    <a:pt x="19472909" y="1236980"/>
                    <a:pt x="19740879" y="1047750"/>
                  </a:cubicBezTo>
                  <a:cubicBezTo>
                    <a:pt x="19975829" y="881380"/>
                    <a:pt x="20146009" y="762000"/>
                    <a:pt x="20528279" y="762000"/>
                  </a:cubicBezTo>
                  <a:cubicBezTo>
                    <a:pt x="20910548" y="762000"/>
                    <a:pt x="21080729" y="881380"/>
                    <a:pt x="21315679" y="1047750"/>
                  </a:cubicBezTo>
                  <a:cubicBezTo>
                    <a:pt x="21583648" y="1236980"/>
                    <a:pt x="21917659" y="1473200"/>
                    <a:pt x="22542498" y="1473200"/>
                  </a:cubicBezTo>
                  <a:cubicBezTo>
                    <a:pt x="23167338" y="1473200"/>
                    <a:pt x="23501348" y="1236980"/>
                    <a:pt x="23769318" y="1047750"/>
                  </a:cubicBezTo>
                  <a:cubicBezTo>
                    <a:pt x="24004268" y="881380"/>
                    <a:pt x="24174448" y="762000"/>
                    <a:pt x="24556718" y="762000"/>
                  </a:cubicBezTo>
                  <a:cubicBezTo>
                    <a:pt x="24938988" y="762000"/>
                    <a:pt x="25109168" y="881380"/>
                    <a:pt x="25344118" y="1047750"/>
                  </a:cubicBezTo>
                  <a:cubicBezTo>
                    <a:pt x="25612088" y="1236980"/>
                    <a:pt x="25946098" y="1473200"/>
                    <a:pt x="26570939" y="1473200"/>
                  </a:cubicBezTo>
                  <a:cubicBezTo>
                    <a:pt x="27195779" y="1473200"/>
                    <a:pt x="27529789" y="1236980"/>
                    <a:pt x="27797761" y="1047750"/>
                  </a:cubicBezTo>
                  <a:cubicBezTo>
                    <a:pt x="28032711" y="881380"/>
                    <a:pt x="28202889" y="762000"/>
                    <a:pt x="28585161" y="762000"/>
                  </a:cubicBezTo>
                  <a:cubicBezTo>
                    <a:pt x="28967432" y="762000"/>
                    <a:pt x="29137611" y="881380"/>
                    <a:pt x="29372561" y="1047750"/>
                  </a:cubicBezTo>
                  <a:cubicBezTo>
                    <a:pt x="29640532" y="1236980"/>
                    <a:pt x="29974539" y="1473200"/>
                    <a:pt x="30599382" y="1473200"/>
                  </a:cubicBezTo>
                  <a:cubicBezTo>
                    <a:pt x="30810203" y="1473200"/>
                    <a:pt x="30980382" y="1303020"/>
                    <a:pt x="30980382" y="1092200"/>
                  </a:cubicBezTo>
                  <a:cubicBezTo>
                    <a:pt x="30980382" y="881380"/>
                    <a:pt x="30817821" y="711200"/>
                    <a:pt x="30607003" y="711200"/>
                  </a:cubicBezTo>
                  <a:close/>
                </a:path>
              </a:pathLst>
            </a:custGeom>
            <a:solidFill>
              <a:srgbClr val="FFEE50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926080" y="3344199"/>
            <a:ext cx="3901440" cy="291152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31520" y="2051466"/>
            <a:ext cx="8290560" cy="1292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56"/>
              </a:lnSpc>
            </a:pPr>
            <a:r>
              <a:rPr lang="en-US" sz="1800" spc="18">
                <a:solidFill>
                  <a:srgbClr val="FFFFFF"/>
                </a:solidFill>
                <a:latin typeface="Lazydog"/>
              </a:rPr>
              <a:t>Воспитывать у детей положительные качества характера, способствовать сплочению коллектива, мотивировать детей на совершение добрых поступков, добрых дел во благо других людей.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1520" y="954951"/>
            <a:ext cx="8290560" cy="497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779"/>
              </a:lnSpc>
            </a:pPr>
            <a:r>
              <a:rPr lang="en-US" sz="3599">
                <a:solidFill>
                  <a:srgbClr val="FFFFFF"/>
                </a:solidFill>
                <a:latin typeface="Lazydog Bold"/>
              </a:rPr>
              <a:t>ЦЕЛЬ ПРОЕКТА: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44595" y="731520"/>
            <a:ext cx="3534278" cy="69603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31520" y="1787900"/>
            <a:ext cx="7948015" cy="899751"/>
            <a:chOff x="0" y="0"/>
            <a:chExt cx="10597354" cy="119966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0090" cy="470089"/>
            </a:xfrm>
            <a:prstGeom prst="rect">
              <a:avLst/>
            </a:prstGeom>
          </p:spPr>
        </p:pic>
        <p:sp>
          <p:nvSpPr>
            <p:cNvPr id="5" name="TextBox 5"/>
            <p:cNvSpPr txBox="1"/>
            <p:nvPr/>
          </p:nvSpPr>
          <p:spPr>
            <a:xfrm>
              <a:off x="596900" y="498476"/>
              <a:ext cx="10000454" cy="7011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68"/>
                </a:lnSpc>
              </a:pPr>
              <a:r>
                <a:rPr lang="en-US" sz="1800" spc="18">
                  <a:solidFill>
                    <a:srgbClr val="FFA1A3"/>
                  </a:solidFill>
                  <a:latin typeface="Raleway"/>
                </a:rPr>
                <a:t>Довести до сознания детей необходимость ориентироваться</a:t>
              </a:r>
            </a:p>
            <a:p>
              <a:pPr>
                <a:lnSpc>
                  <a:spcPts val="2069"/>
                </a:lnSpc>
              </a:pPr>
              <a:r>
                <a:rPr lang="en-US" sz="1800" spc="18">
                  <a:solidFill>
                    <a:srgbClr val="FFA1A3"/>
                  </a:solidFill>
                  <a:latin typeface="Raleway"/>
                </a:rPr>
                <a:t>в социальных ролях и межличностных отношениях.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604165" y="7565"/>
              <a:ext cx="8331599" cy="4505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50"/>
                </a:lnSpc>
              </a:pPr>
              <a:r>
                <a:rPr lang="en-US" sz="2218" spc="22">
                  <a:solidFill>
                    <a:srgbClr val="81DBE5"/>
                  </a:solidFill>
                  <a:latin typeface="Raleway Bold"/>
                </a:rPr>
                <a:t>01</a:t>
              </a: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934591" y="731520"/>
            <a:ext cx="3534278" cy="696037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8679535" y="0"/>
            <a:ext cx="1074065" cy="7313267"/>
            <a:chOff x="0" y="0"/>
            <a:chExt cx="281084" cy="19138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81084" cy="1913890"/>
            </a:xfrm>
            <a:custGeom>
              <a:avLst/>
              <a:gdLst/>
              <a:ahLst/>
              <a:cxnLst/>
              <a:rect l="l" t="t" r="r" b="b"/>
              <a:pathLst>
                <a:path w="281084" h="1913890">
                  <a:moveTo>
                    <a:pt x="0" y="0"/>
                  </a:moveTo>
                  <a:lnTo>
                    <a:pt x="281084" y="0"/>
                  </a:lnTo>
                  <a:lnTo>
                    <a:pt x="281084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81DBE5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744595" y="854749"/>
            <a:ext cx="4724274" cy="497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3599">
                <a:solidFill>
                  <a:srgbClr val="FFFFFF"/>
                </a:solidFill>
                <a:latin typeface="Lazydog Bold"/>
              </a:rPr>
              <a:t>ЗАДАЧИ ПРОЕКТА: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0800000">
            <a:off x="8780534" y="2687537"/>
            <a:ext cx="2133078" cy="292202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739386" y="-218981"/>
            <a:ext cx="2741358" cy="375528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0800000">
            <a:off x="8780534" y="5751888"/>
            <a:ext cx="2659062" cy="3642551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731520" y="2687651"/>
            <a:ext cx="7948015" cy="1156812"/>
            <a:chOff x="0" y="0"/>
            <a:chExt cx="10597354" cy="1542416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0090" cy="470089"/>
            </a:xfrm>
            <a:prstGeom prst="rect">
              <a:avLst/>
            </a:prstGeom>
          </p:spPr>
        </p:pic>
        <p:sp>
          <p:nvSpPr>
            <p:cNvPr id="16" name="TextBox 16"/>
            <p:cNvSpPr txBox="1"/>
            <p:nvPr/>
          </p:nvSpPr>
          <p:spPr>
            <a:xfrm>
              <a:off x="596900" y="498476"/>
              <a:ext cx="10000454" cy="10439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69"/>
                </a:lnSpc>
              </a:pPr>
              <a:r>
                <a:rPr lang="en-US" sz="1800" spc="18">
                  <a:solidFill>
                    <a:srgbClr val="FFA1A3"/>
                  </a:solidFill>
                  <a:latin typeface="Raleway"/>
                </a:rPr>
                <a:t>Формировать познавательные, регулятивные и коммуникативные навыки общения, а также положительное отношение ко всем людям.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604165" y="7565"/>
              <a:ext cx="8331599" cy="4505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50"/>
                </a:lnSpc>
              </a:pPr>
              <a:r>
                <a:rPr lang="en-US" sz="2218" spc="22">
                  <a:solidFill>
                    <a:srgbClr val="81DBE5"/>
                  </a:solidFill>
                  <a:latin typeface="Raleway Bold"/>
                </a:rPr>
                <a:t>02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31520" y="4744214"/>
            <a:ext cx="7948015" cy="642462"/>
            <a:chOff x="0" y="0"/>
            <a:chExt cx="10597354" cy="856616"/>
          </a:xfrm>
        </p:grpSpPr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0090" cy="470089"/>
            </a:xfrm>
            <a:prstGeom prst="rect">
              <a:avLst/>
            </a:prstGeom>
          </p:spPr>
        </p:pic>
        <p:sp>
          <p:nvSpPr>
            <p:cNvPr id="20" name="TextBox 20"/>
            <p:cNvSpPr txBox="1"/>
            <p:nvPr/>
          </p:nvSpPr>
          <p:spPr>
            <a:xfrm>
              <a:off x="596900" y="498476"/>
              <a:ext cx="10000454" cy="3581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69"/>
                </a:lnSpc>
              </a:pPr>
              <a:r>
                <a:rPr lang="en-US" sz="1800" spc="18">
                  <a:solidFill>
                    <a:srgbClr val="FFA1A3"/>
                  </a:solidFill>
                  <a:latin typeface="Raleway"/>
                </a:rPr>
                <a:t>Закреплять знания правил вежливого общения.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604165" y="7565"/>
              <a:ext cx="8331599" cy="4505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50"/>
                </a:lnSpc>
              </a:pPr>
              <a:r>
                <a:rPr lang="en-US" sz="2218" spc="22">
                  <a:solidFill>
                    <a:srgbClr val="81DBE5"/>
                  </a:solidFill>
                  <a:latin typeface="Raleway Bold"/>
                </a:rPr>
                <a:t>04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731520" y="3844463"/>
            <a:ext cx="7948015" cy="899751"/>
            <a:chOff x="0" y="0"/>
            <a:chExt cx="10597354" cy="1199668"/>
          </a:xfrm>
        </p:grpSpPr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0090" cy="470089"/>
            </a:xfrm>
            <a:prstGeom prst="rect">
              <a:avLst/>
            </a:prstGeom>
          </p:spPr>
        </p:pic>
        <p:sp>
          <p:nvSpPr>
            <p:cNvPr id="24" name="TextBox 24"/>
            <p:cNvSpPr txBox="1"/>
            <p:nvPr/>
          </p:nvSpPr>
          <p:spPr>
            <a:xfrm>
              <a:off x="596900" y="498476"/>
              <a:ext cx="10000454" cy="7011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68"/>
                </a:lnSpc>
              </a:pPr>
              <a:r>
                <a:rPr lang="en-US" sz="1800" spc="18">
                  <a:solidFill>
                    <a:srgbClr val="FFA1A3"/>
                  </a:solidFill>
                  <a:latin typeface="Raleway"/>
                </a:rPr>
                <a:t>Способствовать эмоциональному, духовно-нравственному и</a:t>
              </a:r>
            </a:p>
            <a:p>
              <a:pPr>
                <a:lnSpc>
                  <a:spcPts val="2069"/>
                </a:lnSpc>
              </a:pPr>
              <a:r>
                <a:rPr lang="en-US" sz="1800" spc="12">
                  <a:solidFill>
                    <a:srgbClr val="FFA1A3"/>
                  </a:solidFill>
                  <a:latin typeface="Arimo"/>
                </a:rPr>
                <a:t>интеллектуальному развитию.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604165" y="7565"/>
              <a:ext cx="8331599" cy="4505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50"/>
                </a:lnSpc>
              </a:pPr>
              <a:r>
                <a:rPr lang="en-US" sz="2218" spc="22">
                  <a:solidFill>
                    <a:srgbClr val="81DBE5"/>
                  </a:solidFill>
                  <a:latin typeface="Raleway Bold"/>
                </a:rPr>
                <a:t>03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31520" y="5386676"/>
            <a:ext cx="7948015" cy="1156812"/>
            <a:chOff x="0" y="0"/>
            <a:chExt cx="10597354" cy="1542416"/>
          </a:xfrm>
        </p:grpSpPr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0090" cy="470089"/>
            </a:xfrm>
            <a:prstGeom prst="rect">
              <a:avLst/>
            </a:prstGeom>
          </p:spPr>
        </p:pic>
        <p:sp>
          <p:nvSpPr>
            <p:cNvPr id="28" name="TextBox 28"/>
            <p:cNvSpPr txBox="1"/>
            <p:nvPr/>
          </p:nvSpPr>
          <p:spPr>
            <a:xfrm>
              <a:off x="596900" y="498476"/>
              <a:ext cx="10000454" cy="10439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69"/>
                </a:lnSpc>
              </a:pPr>
              <a:r>
                <a:rPr lang="en-US" sz="1800" spc="18">
                  <a:solidFill>
                    <a:srgbClr val="FFA1A3"/>
                  </a:solidFill>
                  <a:latin typeface="Raleway"/>
                </a:rPr>
                <a:t>Совершенствовать коммуникативные навыки (умение выслушивать товарища, искренне высказывать свое мнение, проявлять доброжелательность к суждениям других детей).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604165" y="7565"/>
              <a:ext cx="8331599" cy="4505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50"/>
                </a:lnSpc>
              </a:pPr>
              <a:r>
                <a:rPr lang="en-US" sz="2218" spc="22">
                  <a:solidFill>
                    <a:srgbClr val="81DBE5"/>
                  </a:solidFill>
                  <a:latin typeface="Raleway Bold"/>
                </a:rPr>
                <a:t>05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44595" y="731520"/>
            <a:ext cx="3534278" cy="69603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31520" y="1787900"/>
            <a:ext cx="7948015" cy="899637"/>
            <a:chOff x="0" y="0"/>
            <a:chExt cx="10597354" cy="1199516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0090" cy="470089"/>
            </a:xfrm>
            <a:prstGeom prst="rect">
              <a:avLst/>
            </a:prstGeom>
          </p:spPr>
        </p:pic>
        <p:sp>
          <p:nvSpPr>
            <p:cNvPr id="5" name="TextBox 5"/>
            <p:cNvSpPr txBox="1"/>
            <p:nvPr/>
          </p:nvSpPr>
          <p:spPr>
            <a:xfrm>
              <a:off x="596900" y="498476"/>
              <a:ext cx="10000454" cy="7010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69"/>
                </a:lnSpc>
              </a:pPr>
              <a:r>
                <a:rPr lang="en-US" sz="1800" spc="18">
                  <a:solidFill>
                    <a:srgbClr val="FFA1A3"/>
                  </a:solidFill>
                  <a:latin typeface="Raleway"/>
                </a:rPr>
                <a:t>Расширять представление детей о</a:t>
              </a:r>
              <a:r>
                <a:rPr lang="en-US" sz="1800" spc="12">
                  <a:solidFill>
                    <a:srgbClr val="FFA1A3"/>
                  </a:solidFill>
                  <a:latin typeface="Arimo"/>
                </a:rPr>
                <a:t> доброте, как о ценном  и неотъемлемом качестве человека.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604165" y="7565"/>
              <a:ext cx="8331599" cy="4505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50"/>
                </a:lnSpc>
              </a:pPr>
              <a:r>
                <a:rPr lang="en-US" sz="2218" spc="22">
                  <a:solidFill>
                    <a:srgbClr val="81DBE5"/>
                  </a:solidFill>
                  <a:latin typeface="Raleway Bold"/>
                </a:rPr>
                <a:t>06</a:t>
              </a: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934591" y="731520"/>
            <a:ext cx="3534278" cy="696037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8679535" y="0"/>
            <a:ext cx="1074065" cy="7313267"/>
            <a:chOff x="0" y="0"/>
            <a:chExt cx="281084" cy="19138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81084" cy="1913890"/>
            </a:xfrm>
            <a:custGeom>
              <a:avLst/>
              <a:gdLst/>
              <a:ahLst/>
              <a:cxnLst/>
              <a:rect l="l" t="t" r="r" b="b"/>
              <a:pathLst>
                <a:path w="281084" h="1913890">
                  <a:moveTo>
                    <a:pt x="0" y="0"/>
                  </a:moveTo>
                  <a:lnTo>
                    <a:pt x="281084" y="0"/>
                  </a:lnTo>
                  <a:lnTo>
                    <a:pt x="281084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81DBE5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0800000">
            <a:off x="8780534" y="2687537"/>
            <a:ext cx="2133078" cy="29220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739386" y="-218981"/>
            <a:ext cx="2741358" cy="375528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0800000">
            <a:off x="8780534" y="5751888"/>
            <a:ext cx="2659062" cy="3642551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731520" y="2687651"/>
            <a:ext cx="7948015" cy="642462"/>
            <a:chOff x="0" y="0"/>
            <a:chExt cx="10597354" cy="856616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0090" cy="470089"/>
            </a:xfrm>
            <a:prstGeom prst="rect">
              <a:avLst/>
            </a:prstGeom>
          </p:spPr>
        </p:pic>
        <p:sp>
          <p:nvSpPr>
            <p:cNvPr id="15" name="TextBox 15"/>
            <p:cNvSpPr txBox="1"/>
            <p:nvPr/>
          </p:nvSpPr>
          <p:spPr>
            <a:xfrm>
              <a:off x="596900" y="498476"/>
              <a:ext cx="10000454" cy="3581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69"/>
                </a:lnSpc>
              </a:pPr>
              <a:r>
                <a:rPr lang="en-US" sz="1800" spc="18">
                  <a:solidFill>
                    <a:srgbClr val="FFA1A3"/>
                  </a:solidFill>
                  <a:latin typeface="Raleway"/>
                </a:rPr>
                <a:t>Развивать уверенность в себе и своих возможностях.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604165" y="7565"/>
              <a:ext cx="8331599" cy="4505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50"/>
                </a:lnSpc>
              </a:pPr>
              <a:r>
                <a:rPr lang="en-US" sz="2218" spc="22">
                  <a:solidFill>
                    <a:srgbClr val="81DBE5"/>
                  </a:solidFill>
                  <a:latin typeface="Raleway Bold"/>
                </a:rPr>
                <a:t>07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744595" y="4229750"/>
            <a:ext cx="7948015" cy="642462"/>
            <a:chOff x="0" y="0"/>
            <a:chExt cx="10597354" cy="856616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0090" cy="470089"/>
            </a:xfrm>
            <a:prstGeom prst="rect">
              <a:avLst/>
            </a:prstGeom>
          </p:spPr>
        </p:pic>
        <p:sp>
          <p:nvSpPr>
            <p:cNvPr id="19" name="TextBox 19"/>
            <p:cNvSpPr txBox="1"/>
            <p:nvPr/>
          </p:nvSpPr>
          <p:spPr>
            <a:xfrm>
              <a:off x="596900" y="498476"/>
              <a:ext cx="10000454" cy="3581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69"/>
                </a:lnSpc>
              </a:pPr>
              <a:r>
                <a:rPr lang="en-US" sz="1800" spc="18">
                  <a:solidFill>
                    <a:srgbClr val="FFA1A3"/>
                  </a:solidFill>
                  <a:latin typeface="Raleway"/>
                </a:rPr>
                <a:t>Поощерять стремление ребенка совершать добрые поступки.</a:t>
              </a:r>
              <a:r>
                <a:rPr lang="en-US" sz="1800" spc="12">
                  <a:solidFill>
                    <a:srgbClr val="FFA1A3"/>
                  </a:solidFill>
                  <a:latin typeface="Arimo"/>
                </a:rPr>
                <a:t> 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604165" y="7565"/>
              <a:ext cx="8331599" cy="4505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50"/>
                </a:lnSpc>
              </a:pPr>
              <a:r>
                <a:rPr lang="en-US" sz="2218" spc="22">
                  <a:solidFill>
                    <a:srgbClr val="81DBE5"/>
                  </a:solidFill>
                  <a:latin typeface="Raleway Bold"/>
                </a:rPr>
                <a:t>09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31520" y="3330113"/>
            <a:ext cx="7948015" cy="899637"/>
            <a:chOff x="0" y="0"/>
            <a:chExt cx="10597354" cy="1199516"/>
          </a:xfrm>
        </p:grpSpPr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0090" cy="470089"/>
            </a:xfrm>
            <a:prstGeom prst="rect">
              <a:avLst/>
            </a:prstGeom>
          </p:spPr>
        </p:pic>
        <p:sp>
          <p:nvSpPr>
            <p:cNvPr id="23" name="TextBox 23"/>
            <p:cNvSpPr txBox="1"/>
            <p:nvPr/>
          </p:nvSpPr>
          <p:spPr>
            <a:xfrm>
              <a:off x="596900" y="498476"/>
              <a:ext cx="10000454" cy="7010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69"/>
                </a:lnSpc>
              </a:pPr>
              <a:r>
                <a:rPr lang="en-US" sz="1800" spc="18">
                  <a:solidFill>
                    <a:srgbClr val="FFA1A3"/>
                  </a:solidFill>
                  <a:latin typeface="Raleway"/>
                </a:rPr>
                <a:t>Воспитывать доброту, отзывчивость, дружелюбие, желание сделать что-то для других людей, принести им пользу.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604165" y="7565"/>
              <a:ext cx="8331599" cy="4505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50"/>
                </a:lnSpc>
              </a:pPr>
              <a:r>
                <a:rPr lang="en-US" sz="2218" spc="22">
                  <a:solidFill>
                    <a:srgbClr val="81DBE5"/>
                  </a:solidFill>
                  <a:latin typeface="Raleway Bold"/>
                </a:rPr>
                <a:t>08</a:t>
              </a:r>
            </a:p>
          </p:txBody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313268" y="5185830"/>
            <a:ext cx="2784520" cy="2032699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744595" y="854749"/>
            <a:ext cx="4724274" cy="497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3599">
                <a:solidFill>
                  <a:srgbClr val="FFFFFF"/>
                </a:solidFill>
                <a:latin typeface="Lazydog Bold"/>
              </a:rPr>
              <a:t>ЗАДАЧИ ПРОЕКТА: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1407</Words>
  <Application>Microsoft Office PowerPoint</Application>
  <PresentationFormat>Произвольный</PresentationFormat>
  <Paragraphs>195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9" baseType="lpstr">
      <vt:lpstr>Arial</vt:lpstr>
      <vt:lpstr>Arimo Bold</vt:lpstr>
      <vt:lpstr>Raleway</vt:lpstr>
      <vt:lpstr>Raleway Bold</vt:lpstr>
      <vt:lpstr>Lazydog</vt:lpstr>
      <vt:lpstr>Calibri</vt:lpstr>
      <vt:lpstr>Lazydog Bold</vt:lpstr>
      <vt:lpstr>Arimo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Паспорт проекта ( краткосрочный, познавательный, творческий)</dc:title>
  <cp:lastModifiedBy>Kate Ah</cp:lastModifiedBy>
  <cp:revision>1</cp:revision>
  <dcterms:created xsi:type="dcterms:W3CDTF">2006-08-16T00:00:00Z</dcterms:created>
  <dcterms:modified xsi:type="dcterms:W3CDTF">2022-02-21T17:10:38Z</dcterms:modified>
  <dc:identifier>DAE40NhS8Mg</dc:identifier>
</cp:coreProperties>
</file>