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mo" panose="020B0604020202020204" charset="0"/>
      <p:regular r:id="rId18"/>
    </p:embeddedFont>
    <p:embeddedFont>
      <p:font typeface="Montserrat" panose="020B0604020202020204" charset="-52"/>
      <p:regular r:id="rId19"/>
    </p:embeddedFont>
    <p:embeddedFont>
      <p:font typeface="Montserrat Bold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8" d="100"/>
          <a:sy n="58" d="100"/>
        </p:scale>
        <p:origin x="-54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0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9995">
            <a:off x="16012451" y="3541398"/>
            <a:ext cx="1191310" cy="7927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5329">
            <a:off x="1515517" y="8374773"/>
            <a:ext cx="1191310" cy="7927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2759" y="4323977"/>
            <a:ext cx="17662482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</a:pPr>
            <a:r>
              <a:rPr lang="en-US" sz="5099" dirty="0">
                <a:solidFill>
                  <a:srgbClr val="FFEB34"/>
                </a:solidFill>
                <a:latin typeface="CAT Neuzeit Bold"/>
              </a:rPr>
              <a:t>«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Природа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и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ребенок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.</a:t>
            </a:r>
          </a:p>
          <a:p>
            <a:pPr algn="ctr">
              <a:lnSpc>
                <a:spcPts val="6119"/>
              </a:lnSpc>
            </a:pP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Как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научить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ребенка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любить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и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беречь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 </a:t>
            </a:r>
            <a:r>
              <a:rPr lang="en-US" sz="5099" dirty="0" err="1">
                <a:solidFill>
                  <a:srgbClr val="FFEB34"/>
                </a:solidFill>
                <a:latin typeface="CAT Neuzeit Bold"/>
              </a:rPr>
              <a:t>природу</a:t>
            </a:r>
            <a:r>
              <a:rPr lang="en-US" sz="5099" dirty="0">
                <a:solidFill>
                  <a:srgbClr val="FFEB34"/>
                </a:solidFill>
                <a:latin typeface="CAT Neuzeit Bold"/>
              </a:rPr>
              <a:t>?»</a:t>
            </a:r>
          </a:p>
          <a:p>
            <a:pPr algn="ctr">
              <a:lnSpc>
                <a:spcPts val="6119"/>
              </a:lnSpc>
            </a:pPr>
            <a:endParaRPr lang="en-US" sz="5099" dirty="0">
              <a:solidFill>
                <a:srgbClr val="FFEB34"/>
              </a:solidFill>
              <a:latin typeface="CAT Neuzeit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98844" y="-330133"/>
            <a:ext cx="2137159" cy="2024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3088">
            <a:off x="11987021" y="9274764"/>
            <a:ext cx="2137159" cy="20244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3088">
            <a:off x="16697757" y="-952506"/>
            <a:ext cx="2137159" cy="20244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7876" y="3816955"/>
            <a:ext cx="640824" cy="6070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25397">
            <a:off x="9693098" y="699004"/>
            <a:ext cx="696095" cy="6593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25397">
            <a:off x="17388609" y="8289379"/>
            <a:ext cx="696095" cy="6593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2759" y="2084106"/>
            <a:ext cx="17662482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Муниципальное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Бюджетное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дошкольное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образовательное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учреждение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Детский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сад</a:t>
            </a:r>
            <a:r>
              <a:rPr lang="en-US" sz="2400" dirty="0">
                <a:solidFill>
                  <a:srgbClr val="FFFFFF"/>
                </a:solidFill>
                <a:latin typeface="Montserrat"/>
              </a:rPr>
              <a:t> 37 «</a:t>
            </a:r>
            <a:r>
              <a:rPr lang="en-US" sz="2400" dirty="0" err="1">
                <a:solidFill>
                  <a:srgbClr val="FFFFFF"/>
                </a:solidFill>
                <a:latin typeface="Montserrat"/>
              </a:rPr>
              <a:t>Щелкунчик</a:t>
            </a:r>
            <a:r>
              <a:rPr lang="en-US" sz="2400" dirty="0" smtClean="0">
                <a:solidFill>
                  <a:srgbClr val="FFFFFF"/>
                </a:solidFill>
                <a:latin typeface="Montserrat"/>
              </a:rPr>
              <a:t>»</a:t>
            </a:r>
            <a:endParaRPr lang="ru-RU" sz="2400" dirty="0" smtClean="0">
              <a:solidFill>
                <a:srgbClr val="FFFFFF"/>
              </a:solidFill>
              <a:latin typeface="Montserrat"/>
            </a:endParaRPr>
          </a:p>
          <a:p>
            <a:pPr algn="ctr">
              <a:lnSpc>
                <a:spcPts val="3359"/>
              </a:lnSpc>
            </a:pPr>
            <a:endParaRPr lang="ru-RU" sz="2400" dirty="0">
              <a:solidFill>
                <a:srgbClr val="FFFF00"/>
              </a:solidFill>
              <a:latin typeface="Montserrat"/>
            </a:endParaRPr>
          </a:p>
          <a:p>
            <a:pPr algn="ctr">
              <a:lnSpc>
                <a:spcPts val="3359"/>
              </a:lnSpc>
            </a:pPr>
            <a:endParaRPr lang="ru-RU" sz="4800" dirty="0" smtClean="0">
              <a:solidFill>
                <a:srgbClr val="FFFF00"/>
              </a:solidFill>
              <a:latin typeface="Montserrat"/>
            </a:endParaRPr>
          </a:p>
          <a:p>
            <a:pPr algn="ctr">
              <a:lnSpc>
                <a:spcPts val="3359"/>
              </a:lnSpc>
            </a:pPr>
            <a:r>
              <a:rPr lang="ru-RU" sz="4000" dirty="0" smtClean="0">
                <a:solidFill>
                  <a:srgbClr val="FFFF00"/>
                </a:solidFill>
                <a:latin typeface="Montserrat"/>
              </a:rPr>
              <a:t>Консультация для воспитателей.</a:t>
            </a:r>
            <a:endParaRPr lang="ru-RU" sz="4000" dirty="0" smtClean="0">
              <a:solidFill>
                <a:srgbClr val="FFFF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12759" y="8701892"/>
            <a:ext cx="1766248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г. Мытищи 2022г.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813800" y="7366835"/>
            <a:ext cx="12742841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FFFFFF"/>
                </a:solidFill>
                <a:latin typeface="Montserrat Bold"/>
              </a:rPr>
              <a:t>Воспитатель: Иртлач Е. В.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379" b="10379"/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487950"/>
            <a:ext cx="8969531" cy="5799050"/>
            <a:chOff x="0" y="0"/>
            <a:chExt cx="11959374" cy="773206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799050" cy="773206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7430" b="15590"/>
            <a:stretch>
              <a:fillRect/>
            </a:stretch>
          </p:blipFill>
          <p:spPr>
            <a:xfrm>
              <a:off x="6160325" y="0"/>
              <a:ext cx="5799050" cy="773206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1838053"/>
            <a:ext cx="811530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48">
                <a:solidFill>
                  <a:srgbClr val="000000"/>
                </a:solidFill>
                <a:latin typeface="Montserrat"/>
              </a:rPr>
              <a:t>тоже используются упражнения. Важно, чтобы дети в процессе наблюдения не причиняли животному вред. Живые объекты привлекают детей своими движениями, голосовыми реакциями. Дети учатся относиться к живым существам, заботиться о них.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28700"/>
            <a:ext cx="786579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4EEC6C"/>
                </a:solidFill>
                <a:latin typeface="CAT Neuzeit Bold"/>
              </a:rPr>
              <a:t>При наблюдении за животными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126" y="5140801"/>
            <a:ext cx="1623060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48">
                <a:solidFill>
                  <a:srgbClr val="FFFFFF"/>
                </a:solidFill>
                <a:latin typeface="Montserrat Bold"/>
              </a:rPr>
              <a:t>Поэтому важно подобрать для них методическую литературу, вовлечь родителей в работу детского сада и группы, сплотив педагогов и родителей между собой. Именно на природе человек сможет ощутить, как она прекрасна, и поэтому он не может жить без ее красоты, которая всегда оставляет след в душе человека.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9995">
            <a:off x="13805043" y="817805"/>
            <a:ext cx="1498033" cy="9968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9995">
            <a:off x="9834808" y="8698089"/>
            <a:ext cx="618670" cy="4116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5329">
            <a:off x="1621481" y="9100757"/>
            <a:ext cx="998802" cy="664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95329">
            <a:off x="4478137" y="1067959"/>
            <a:ext cx="859212" cy="5717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6175" y="-684752"/>
            <a:ext cx="1926243" cy="18246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3088">
            <a:off x="17572621" y="7611234"/>
            <a:ext cx="1430758" cy="1355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73088">
            <a:off x="16573264" y="-703874"/>
            <a:ext cx="1926243" cy="18246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3088">
            <a:off x="5062427" y="9661918"/>
            <a:ext cx="1589330" cy="15055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558331" y="9842356"/>
            <a:ext cx="938788" cy="8892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00904" y="7512998"/>
            <a:ext cx="1201809" cy="113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25397">
            <a:off x="9922514" y="601488"/>
            <a:ext cx="627397" cy="59431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03126" y="3492659"/>
            <a:ext cx="1628174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EB34"/>
                </a:solidFill>
                <a:latin typeface="CAT Neuzeit Bold"/>
              </a:rPr>
              <a:t>Формирование нравственных отношений к природе</a:t>
            </a:r>
          </a:p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EB34"/>
                </a:solidFill>
                <a:latin typeface="CAT Neuzeit Bold"/>
              </a:rPr>
              <a:t>невозможно без поддержки родителей!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444"/>
          <a:stretch>
            <a:fillRect/>
          </a:stretch>
        </p:blipFill>
        <p:spPr>
          <a:xfrm>
            <a:off x="914400" y="2527300"/>
            <a:ext cx="16459200" cy="88011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44700" y="688975"/>
            <a:ext cx="141986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FF6100"/>
                </a:solidFill>
                <a:latin typeface="CAT Neuzeit Bold"/>
              </a:rPr>
              <a:t>СПАСИБО ЗА ВНИМАНИЕ!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44700" y="1546225"/>
            <a:ext cx="14198600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FF6100"/>
                </a:solidFill>
                <a:latin typeface="CAT Neuzeit Bold"/>
              </a:rPr>
              <a:t>Любите и беригите природу!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084" b="16835"/>
          <a:stretch>
            <a:fillRect/>
          </a:stretch>
        </p:blipFill>
        <p:spPr>
          <a:xfrm>
            <a:off x="1028700" y="1028700"/>
            <a:ext cx="7309812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48" b="10252"/>
          <a:stretch>
            <a:fillRect/>
          </a:stretch>
        </p:blipFill>
        <p:spPr>
          <a:xfrm>
            <a:off x="9144000" y="4503936"/>
            <a:ext cx="8028485" cy="47543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5562"/>
          <a:stretch>
            <a:fillRect/>
          </a:stretch>
        </p:blipFill>
        <p:spPr>
          <a:xfrm>
            <a:off x="1028700" y="1028700"/>
            <a:ext cx="7309812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30815" y="976313"/>
            <a:ext cx="8028485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8"/>
              </a:lnSpc>
            </a:pPr>
            <a:r>
              <a:rPr lang="en-US" sz="3998">
                <a:solidFill>
                  <a:srgbClr val="FF6100"/>
                </a:solidFill>
                <a:latin typeface="CAT Neuzeit Bold"/>
              </a:rPr>
              <a:t>«Любовь к природе, впрочем, как и всякая человеческая любовь, несомненно, закладывается в нас с детства» (И. С. Соколов-Микитов).</a:t>
            </a:r>
          </a:p>
          <a:p>
            <a:pPr>
              <a:lnSpc>
                <a:spcPts val="4798"/>
              </a:lnSpc>
            </a:pPr>
            <a:endParaRPr lang="en-US" sz="3998">
              <a:solidFill>
                <a:srgbClr val="FF6100"/>
              </a:solidFill>
              <a:latin typeface="CAT Neuzeit Bold"/>
            </a:endParaRPr>
          </a:p>
          <a:p>
            <a:pPr algn="ctr">
              <a:lnSpc>
                <a:spcPts val="4798"/>
              </a:lnSpc>
            </a:pPr>
            <a:endParaRPr lang="en-US" sz="3998">
              <a:solidFill>
                <a:srgbClr val="FF6100"/>
              </a:solidFill>
              <a:latin typeface="CAT Neuzei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848755" y="1028700"/>
            <a:ext cx="7398549" cy="8229600"/>
            <a:chOff x="687070" y="247650"/>
            <a:chExt cx="11148060" cy="12400280"/>
          </a:xfrm>
        </p:grpSpPr>
        <p:sp>
          <p:nvSpPr>
            <p:cNvPr id="3" name="Freeform 3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2"/>
              <a:stretch>
                <a:fillRect l="-6649" t="-2360" r="-8996" b="-2918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425138"/>
            <a:ext cx="8072619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Прививать с раннего возраста любовь к природе необходимо по двум причинам: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681730"/>
            <a:ext cx="8115300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во-первых, для воспитания заботливого отношения к животным и растительному миру;</a:t>
            </a:r>
          </a:p>
          <a:p>
            <a:pPr>
              <a:lnSpc>
                <a:spcPts val="3360"/>
              </a:lnSpc>
            </a:pPr>
            <a:endParaRPr lang="en-US" sz="24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во-вторых, для развития более сложных нравственных чувств и качеств: гуманизма, добросердечности и сочувствия.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9995">
            <a:off x="17281896" y="3542504"/>
            <a:ext cx="1895296" cy="12612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49995">
            <a:off x="9588700" y="9227237"/>
            <a:ext cx="618670" cy="4116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695329">
            <a:off x="1205383" y="8580332"/>
            <a:ext cx="1804046" cy="12005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631952">
            <a:off x="5131060" y="447340"/>
            <a:ext cx="491032" cy="3267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86175" y="-926031"/>
            <a:ext cx="1926243" cy="18246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73088">
            <a:off x="17572621" y="7611234"/>
            <a:ext cx="1430758" cy="135531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73088">
            <a:off x="16573264" y="-703874"/>
            <a:ext cx="1926243" cy="18246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73088">
            <a:off x="5062427" y="9661918"/>
            <a:ext cx="1589330" cy="1505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558331" y="9842356"/>
            <a:ext cx="938788" cy="8892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404744" y="6461541"/>
            <a:ext cx="990919" cy="9386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925397">
            <a:off x="9922514" y="601488"/>
            <a:ext cx="627397" cy="5943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3718" y="5861854"/>
            <a:ext cx="3702353" cy="5056469"/>
            <a:chOff x="0" y="0"/>
            <a:chExt cx="4936471" cy="67419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065775"/>
              <a:ext cx="4936471" cy="467618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97025">
              <a:off x="2088629" y="94921"/>
              <a:ext cx="1166209" cy="77605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5075092" y="-587879"/>
            <a:ext cx="3974583" cy="4091937"/>
            <a:chOff x="0" y="0"/>
            <a:chExt cx="5299444" cy="545591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685360" y="4160677"/>
              <a:ext cx="1139577" cy="107949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9421" y="2618129"/>
              <a:ext cx="577745" cy="54728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815105" y="577815"/>
              <a:ext cx="3184533" cy="2119162"/>
            </a:xfrm>
            <a:prstGeom prst="rect">
              <a:avLst/>
            </a:prstGeom>
          </p:spPr>
        </p:pic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346960" y="4459439"/>
            <a:ext cx="5657850" cy="5657850"/>
            <a:chOff x="0" y="0"/>
            <a:chExt cx="12700000" cy="12700000"/>
          </a:xfrm>
        </p:grpSpPr>
        <p:sp>
          <p:nvSpPr>
            <p:cNvPr id="10" name="Freeform 1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8"/>
              <a:stretch>
                <a:fillRect t="-8847" b="-26686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172749" y="3347058"/>
            <a:ext cx="6086551" cy="6770231"/>
            <a:chOff x="687070" y="247650"/>
            <a:chExt cx="11148060" cy="12400280"/>
          </a:xfrm>
        </p:grpSpPr>
        <p:sp>
          <p:nvSpPr>
            <p:cNvPr id="12" name="Freeform 12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9"/>
              <a:stretch>
                <a:fillRect l="-6649" t="-4733" r="6649" b="-901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1028700"/>
            <a:ext cx="10952574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EB34"/>
                </a:solidFill>
                <a:latin typeface="CAT Neuzeit Bold"/>
              </a:rPr>
              <a:t>Вся наша жизнь тесно связана с природой,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766841"/>
            <a:ext cx="10668385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а современный человек забывает, что сам является частью природы, и все на земле связано между собой.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FFFFFF"/>
              </a:solidFill>
              <a:latin typeface="Montserrat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Природа - не беспредельный склад, запасы ее истощим, поэтому деятельность человека в природе должна быть разумной; охраняющей и созидающей.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12936">
            <a:off x="10485209" y="762771"/>
            <a:ext cx="10616495" cy="10232368"/>
            <a:chOff x="0" y="0"/>
            <a:chExt cx="14155327" cy="136431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7904793" y="8805068"/>
              <a:ext cx="5712713" cy="38015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10224371" y="6134932"/>
              <a:ext cx="1073557" cy="101695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4911323" y="6846657"/>
              <a:ext cx="1073557" cy="101695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094731" y="2941056"/>
              <a:ext cx="1073557" cy="101695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7514347" y="8884675"/>
              <a:ext cx="477949" cy="45274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7449220" y="3618021"/>
              <a:ext cx="477949" cy="45274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071312" y="1309403"/>
              <a:ext cx="477949" cy="45274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95831" y="105431"/>
              <a:ext cx="556882" cy="52751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2713758" y="6017150"/>
              <a:ext cx="477949" cy="45274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333328">
              <a:off x="7450327" y="5671129"/>
              <a:ext cx="1248436" cy="83077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3159307">
              <a:off x="4102362" y="4434157"/>
              <a:ext cx="1248436" cy="83077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2611706">
              <a:off x="5518913" y="10115300"/>
              <a:ext cx="772456" cy="51403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402455">
              <a:off x="4340351" y="2246511"/>
              <a:ext cx="772456" cy="514035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2269905">
              <a:off x="633604" y="1785612"/>
              <a:ext cx="462813" cy="307981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1028700" y="1028700"/>
            <a:ext cx="1623060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8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Природоведческая работа в детском саду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1911531"/>
            <a:ext cx="11039343" cy="710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строится на усвоении детьми системы знаний о природе, о существующих в ней связях и зависимостях, на осознании влияния деятельности человека на природу.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 Bold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Влияние природы на нравственное развитие дошкольника возможно при определенных условиях: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- формирование у детей научных знаний о различных явлениях окружающей природы в сочетании с пониманием ценности природы для общества и человека, с овладением нормами поведения в природной среде; 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- воспитание бережного и заботливого отношения к живым существам;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- установление преемственности в работе с семьей.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168243" y="1028700"/>
            <a:ext cx="5951514" cy="24022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43636">
            <a:off x="12960082" y="1401787"/>
            <a:ext cx="2107264" cy="7533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884996" flipH="1">
            <a:off x="3262981" y="1433282"/>
            <a:ext cx="2107264" cy="75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3049200" y="5125053"/>
            <a:ext cx="1379119" cy="6292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9495" t="25148" r="622" b="25429"/>
          <a:stretch>
            <a:fillRect/>
          </a:stretch>
        </p:blipFill>
        <p:spPr>
          <a:xfrm>
            <a:off x="1028700" y="6485298"/>
            <a:ext cx="7498563" cy="2252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14203858" y="5125053"/>
            <a:ext cx="1379119" cy="6292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9608" t="25148" r="622" b="14002"/>
          <a:stretch>
            <a:fillRect/>
          </a:stretch>
        </p:blipFill>
        <p:spPr>
          <a:xfrm>
            <a:off x="9770174" y="6485298"/>
            <a:ext cx="7489126" cy="27730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701878" y="2823055"/>
            <a:ext cx="4242810" cy="17125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5985" y="2823055"/>
            <a:ext cx="4242810" cy="1712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714588" y="3679331"/>
            <a:ext cx="4858823" cy="249125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70532" y="1929786"/>
            <a:ext cx="674693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Дидактическая игра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9403" y="6765603"/>
            <a:ext cx="7137156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Цель дидактической игры - учить детей, тренировать и развивать их умственные способности, прививать им положительные черты характера.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41440" y="6635931"/>
            <a:ext cx="7137156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Является ведущей на степени раннего детства. Ребенок, играя, незаметно для себя, усваивает те сведения и умения, которые взрослый считает необходимым ему дать. Воспитатель учит и играет, а дети, играя, учатся.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49815" y="3379293"/>
            <a:ext cx="674693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Игровая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291" y="3379293"/>
            <a:ext cx="6746937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Обучающая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2477" y="6284883"/>
            <a:ext cx="3702353" cy="5056469"/>
            <a:chOff x="0" y="0"/>
            <a:chExt cx="4936471" cy="674195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065775"/>
              <a:ext cx="4936471" cy="467618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97025">
              <a:off x="2088629" y="94921"/>
              <a:ext cx="1166209" cy="77605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6180398" y="-490792"/>
            <a:ext cx="2951827" cy="3038983"/>
            <a:chOff x="0" y="0"/>
            <a:chExt cx="3935770" cy="405197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1994353" y="3090035"/>
              <a:ext cx="846337" cy="8017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849901">
              <a:off x="73838" y="1944422"/>
              <a:ext cx="429077" cy="40645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514447">
              <a:off x="1348035" y="429129"/>
              <a:ext cx="2365076" cy="1573851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5574" t="16381" r="12672" b="20669"/>
          <a:stretch>
            <a:fillRect/>
          </a:stretch>
        </p:blipFill>
        <p:spPr>
          <a:xfrm>
            <a:off x="12179568" y="2035172"/>
            <a:ext cx="5079732" cy="69534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987547"/>
            <a:ext cx="9799161" cy="356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0"/>
              </a:lnSpc>
            </a:pPr>
            <a:r>
              <a:rPr lang="en-US" sz="2536">
                <a:solidFill>
                  <a:srgbClr val="000000"/>
                </a:solidFill>
                <a:latin typeface="Montserrat"/>
              </a:rPr>
              <a:t>В них используются игрушки и реальные предметы. Ценность этих игр в том, что с их помощью дети знакомятся со свойствами и признаками предметов: цветом, формой, качеством.</a:t>
            </a:r>
          </a:p>
          <a:p>
            <a:pPr algn="just">
              <a:lnSpc>
                <a:spcPts val="3550"/>
              </a:lnSpc>
            </a:pPr>
            <a:r>
              <a:rPr lang="en-US" sz="2536">
                <a:solidFill>
                  <a:srgbClr val="000000"/>
                </a:solidFill>
                <a:latin typeface="Montserrat"/>
              </a:rPr>
              <a:t>Игры с природным материалом используются во время прогулок. В таких играх закрепляются знания детей об окружающей их природной среде, воспитывается любовь к природе, бережное отношение к ней.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27738" y="1028700"/>
            <a:ext cx="5601085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00A7FF"/>
                </a:solidFill>
                <a:latin typeface="CAT Neuzeit Bold"/>
              </a:rPr>
              <a:t>Игры с предметами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770861">
            <a:off x="3738772" y="8765858"/>
            <a:ext cx="1635347" cy="10882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77" t="6141" r="14704" b="17440"/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2670" t="12670"/>
          <a:stretch>
            <a:fillRect/>
          </a:stretch>
        </p:blipFill>
        <p:spPr>
          <a:xfrm>
            <a:off x="1088267" y="3758612"/>
            <a:ext cx="8332861" cy="54996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1028700"/>
            <a:ext cx="723029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EB34"/>
                </a:solidFill>
                <a:latin typeface="CAT Neuzeit Bold"/>
              </a:rPr>
              <a:t>Настольно-печатные игры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8267" y="1880886"/>
            <a:ext cx="711115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</a:rPr>
              <a:t>В этих играх развивается речь детей, воображение и творчество.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95" r="203"/>
          <a:stretch>
            <a:fillRect/>
          </a:stretch>
        </p:blipFill>
        <p:spPr>
          <a:xfrm>
            <a:off x="1088267" y="3758612"/>
            <a:ext cx="8332861" cy="549968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28700"/>
            <a:ext cx="7230293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6100"/>
                </a:solidFill>
                <a:latin typeface="CAT Neuzeit Bold"/>
              </a:rPr>
              <a:t>Словесные игры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2673" y="1918986"/>
            <a:ext cx="954405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Montserrat"/>
              </a:rPr>
              <a:t>Такие игры построены на словах и действиях играющих.</a:t>
            </a:r>
            <a:r>
              <a:rPr lang="en-US" sz="2400">
                <a:solidFill>
                  <a:srgbClr val="000000"/>
                </a:solidFill>
                <a:latin typeface="Arimo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В них дети учатся, опираясь на имеющиеся представления</a:t>
            </a: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rimo"/>
              </a:rPr>
              <a:t>о предметах, углубляя знания о них.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532</Words>
  <Application>Microsoft Office PowerPoint</Application>
  <PresentationFormat>Произвольный</PresentationFormat>
  <Paragraphs>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Arimo</vt:lpstr>
      <vt:lpstr>Montserrat</vt:lpstr>
      <vt:lpstr>CAT Neuzeit Bold</vt:lpstr>
      <vt:lpstr>Montserrat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и ребенок. как научить ребенка любить и беречь природу?</dc:title>
  <cp:lastModifiedBy>Kate Ah</cp:lastModifiedBy>
  <cp:revision>2</cp:revision>
  <dcterms:created xsi:type="dcterms:W3CDTF">2006-08-16T00:00:00Z</dcterms:created>
  <dcterms:modified xsi:type="dcterms:W3CDTF">2022-04-09T19:55:52Z</dcterms:modified>
  <dc:identifier>DAE3NUu7bz4</dc:identifier>
</cp:coreProperties>
</file>