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73"/>
  </p:notesMasterIdLst>
  <p:sldIdLst>
    <p:sldId id="257" r:id="rId2"/>
    <p:sldId id="259" r:id="rId3"/>
    <p:sldId id="267" r:id="rId4"/>
    <p:sldId id="260" r:id="rId5"/>
    <p:sldId id="374" r:id="rId6"/>
    <p:sldId id="261" r:id="rId7"/>
    <p:sldId id="262" r:id="rId8"/>
    <p:sldId id="263" r:id="rId9"/>
    <p:sldId id="264" r:id="rId10"/>
    <p:sldId id="319" r:id="rId11"/>
    <p:sldId id="315" r:id="rId12"/>
    <p:sldId id="376" r:id="rId13"/>
    <p:sldId id="321" r:id="rId14"/>
    <p:sldId id="324" r:id="rId15"/>
    <p:sldId id="322" r:id="rId16"/>
    <p:sldId id="323" r:id="rId17"/>
    <p:sldId id="320" r:id="rId18"/>
    <p:sldId id="318" r:id="rId19"/>
    <p:sldId id="378" r:id="rId20"/>
    <p:sldId id="328" r:id="rId21"/>
    <p:sldId id="384" r:id="rId22"/>
    <p:sldId id="380" r:id="rId23"/>
    <p:sldId id="386" r:id="rId24"/>
    <p:sldId id="326" r:id="rId25"/>
    <p:sldId id="388" r:id="rId26"/>
    <p:sldId id="390" r:id="rId27"/>
    <p:sldId id="393" r:id="rId28"/>
    <p:sldId id="395" r:id="rId29"/>
    <p:sldId id="397" r:id="rId30"/>
    <p:sldId id="330" r:id="rId31"/>
    <p:sldId id="269" r:id="rId32"/>
    <p:sldId id="270" r:id="rId33"/>
    <p:sldId id="349" r:id="rId34"/>
    <p:sldId id="308" r:id="rId35"/>
    <p:sldId id="278" r:id="rId36"/>
    <p:sldId id="277" r:id="rId37"/>
    <p:sldId id="341" r:id="rId38"/>
    <p:sldId id="314" r:id="rId39"/>
    <p:sldId id="344" r:id="rId40"/>
    <p:sldId id="274" r:id="rId41"/>
    <p:sldId id="350" r:id="rId42"/>
    <p:sldId id="288" r:id="rId43"/>
    <p:sldId id="289" r:id="rId44"/>
    <p:sldId id="353" r:id="rId45"/>
    <p:sldId id="351" r:id="rId46"/>
    <p:sldId id="347" r:id="rId47"/>
    <p:sldId id="282" r:id="rId48"/>
    <p:sldId id="294" r:id="rId49"/>
    <p:sldId id="283" r:id="rId50"/>
    <p:sldId id="284" r:id="rId51"/>
    <p:sldId id="335" r:id="rId52"/>
    <p:sldId id="295" r:id="rId53"/>
    <p:sldId id="309" r:id="rId54"/>
    <p:sldId id="357" r:id="rId55"/>
    <p:sldId id="355" r:id="rId56"/>
    <p:sldId id="373" r:id="rId57"/>
    <p:sldId id="363" r:id="rId58"/>
    <p:sldId id="361" r:id="rId59"/>
    <p:sldId id="337" r:id="rId60"/>
    <p:sldId id="292" r:id="rId61"/>
    <p:sldId id="338" r:id="rId62"/>
    <p:sldId id="364" r:id="rId63"/>
    <p:sldId id="365" r:id="rId64"/>
    <p:sldId id="366" r:id="rId65"/>
    <p:sldId id="268" r:id="rId66"/>
    <p:sldId id="296" r:id="rId67"/>
    <p:sldId id="299" r:id="rId68"/>
    <p:sldId id="298" r:id="rId69"/>
    <p:sldId id="301" r:id="rId70"/>
    <p:sldId id="300" r:id="rId71"/>
    <p:sldId id="306" r:id="rId7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87A07C2-B742-45EB-9714-219144226017}">
          <p14:sldIdLst>
            <p14:sldId id="257"/>
            <p14:sldId id="259"/>
            <p14:sldId id="267"/>
            <p14:sldId id="260"/>
            <p14:sldId id="374"/>
            <p14:sldId id="261"/>
            <p14:sldId id="262"/>
            <p14:sldId id="263"/>
            <p14:sldId id="264"/>
            <p14:sldId id="319"/>
            <p14:sldId id="315"/>
            <p14:sldId id="376"/>
            <p14:sldId id="321"/>
            <p14:sldId id="324"/>
            <p14:sldId id="322"/>
            <p14:sldId id="323"/>
            <p14:sldId id="320"/>
            <p14:sldId id="318"/>
            <p14:sldId id="378"/>
            <p14:sldId id="328"/>
            <p14:sldId id="384"/>
            <p14:sldId id="380"/>
            <p14:sldId id="386"/>
            <p14:sldId id="326"/>
            <p14:sldId id="388"/>
            <p14:sldId id="390"/>
            <p14:sldId id="393"/>
            <p14:sldId id="395"/>
            <p14:sldId id="397"/>
            <p14:sldId id="330"/>
            <p14:sldId id="269"/>
            <p14:sldId id="270"/>
            <p14:sldId id="349"/>
            <p14:sldId id="308"/>
            <p14:sldId id="278"/>
            <p14:sldId id="277"/>
            <p14:sldId id="341"/>
            <p14:sldId id="314"/>
            <p14:sldId id="344"/>
            <p14:sldId id="274"/>
            <p14:sldId id="350"/>
            <p14:sldId id="288"/>
            <p14:sldId id="289"/>
            <p14:sldId id="353"/>
            <p14:sldId id="351"/>
            <p14:sldId id="347"/>
            <p14:sldId id="282"/>
            <p14:sldId id="294"/>
            <p14:sldId id="283"/>
            <p14:sldId id="284"/>
            <p14:sldId id="335"/>
            <p14:sldId id="295"/>
            <p14:sldId id="309"/>
            <p14:sldId id="357"/>
            <p14:sldId id="355"/>
            <p14:sldId id="373"/>
            <p14:sldId id="363"/>
            <p14:sldId id="361"/>
            <p14:sldId id="337"/>
            <p14:sldId id="292"/>
            <p14:sldId id="338"/>
            <p14:sldId id="364"/>
            <p14:sldId id="365"/>
            <p14:sldId id="366"/>
            <p14:sldId id="268"/>
            <p14:sldId id="296"/>
            <p14:sldId id="299"/>
            <p14:sldId id="298"/>
            <p14:sldId id="301"/>
            <p14:sldId id="300"/>
            <p14:sldId id="306"/>
          </p14:sldIdLst>
        </p14:section>
        <p14:section name="Раздел без заголовка" id="{869404E9-A1D9-4D4E-900E-FDAAA445DB4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32" autoAdjust="0"/>
  </p:normalViewPr>
  <p:slideViewPr>
    <p:cSldViewPr snapToGrid="0">
      <p:cViewPr varScale="1">
        <p:scale>
          <a:sx n="67" d="100"/>
          <a:sy n="67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252F-148C-4499-8277-7F49CF526C0A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8BC0A-DE57-4B2B-B973-762F64D74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8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0D01DE-3267-4B0F-B2BF-7E65A699751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32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D6E53F-33AB-4D73-9F84-91BE2BB812A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0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9EB0-A0EC-42A7-A82D-BF382365DC5C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93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4C90E3-0892-4288-A560-7B066BB89A00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1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4C90E3-0892-4288-A560-7B066BB89A00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6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4C90E3-0892-4288-A560-7B066BB89A00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7015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4C90E3-0892-4288-A560-7B066BB89A00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99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4C90E3-0892-4288-A560-7B066BB89A00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7833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4C90E3-0892-4288-A560-7B066BB89A00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39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53B8-A09D-4568-A24B-AC8D3FE236C7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44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2CFD-EE84-4510-A5D6-16D31940C8D2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CFC0D78-C005-4D77-93D3-EDD1F2C6E76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929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882-F7CC-40A3-87CB-DE7B3A20AFA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F2ED-7484-404A-859B-9C5D44E9D654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6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968F4-BF57-4869-8E3C-031F4972F09A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6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705B-1467-496E-9186-C0842BFB6A1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7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FB2B8-8D8D-480C-A498-FD9F73DCB8E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7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5036-3395-409C-A34A-664EAE219581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0A23-E45A-4106-B1CB-8A7538AFA47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1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A89C-5B1E-4A0A-8C8E-27DE7B77223E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4C90E3-0892-4288-A560-7B066BB89A00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00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048" y="55931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Sitka Heading" panose="02000505000000020004" pitchFamily="2" charset="0"/>
                <a:ea typeface="Malgun Gothic" panose="020B0503020000020004" pitchFamily="34" charset="-127"/>
              </a:rPr>
              <a:t>         «РАЗВИТИЕ ТВОРЧЕСКОГО  ВООБРАЖЕНИЯ У ДЕТЕЙ СТАРШЕГО  ДОШКОЛЬНОГО ВОЗРАСТА В ПРОЦЕССЕ                ВОСПРИЯТИЯ МУЗЫКИ»</a:t>
            </a:r>
            <a:endParaRPr lang="ru-RU" b="1" dirty="0">
              <a:latin typeface="Sitka Heading" panose="02000505000000020004" pitchFamily="2" charset="0"/>
              <a:ea typeface="Malgun Gothic" panose="020B0503020000020004" pitchFamily="34" charset="-127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43" y="1999177"/>
            <a:ext cx="6046832" cy="4750251"/>
          </a:xfrm>
        </p:spPr>
      </p:pic>
    </p:spTree>
    <p:extLst>
      <p:ext uri="{BB962C8B-B14F-4D97-AF65-F5344CB8AC3E}">
        <p14:creationId xmlns:p14="http://schemas.microsoft.com/office/powerpoint/2010/main" val="22273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0"/>
            <a:ext cx="10972800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Что могут рассказать нам звуки.</a:t>
            </a:r>
            <a:br>
              <a:rPr lang="ru-RU" b="1" dirty="0" smtClean="0"/>
            </a:br>
            <a:r>
              <a:rPr lang="ru-RU" b="1" dirty="0"/>
              <a:t>Звуки и краски живой и неживой </a:t>
            </a:r>
            <a:r>
              <a:rPr lang="ru-RU" b="1" dirty="0" smtClean="0"/>
              <a:t>природы.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1494043"/>
            <a:ext cx="7776213" cy="48601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684" y="1372186"/>
            <a:ext cx="2504570" cy="49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7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2093" y="-268287"/>
            <a:ext cx="10972800" cy="1139825"/>
          </a:xfrm>
        </p:spPr>
        <p:txBody>
          <a:bodyPr/>
          <a:lstStyle/>
          <a:p>
            <a:r>
              <a:rPr lang="ru-RU" b="1" dirty="0" smtClean="0"/>
              <a:t>Что могут рассказать нам звуки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7866" y="1850232"/>
            <a:ext cx="4800600" cy="2700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83" y="1770297"/>
            <a:ext cx="2457494" cy="4882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19" y="1457326"/>
            <a:ext cx="2451644" cy="4847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39" y="1114426"/>
            <a:ext cx="2579382" cy="47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6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425" y="-100710"/>
            <a:ext cx="10972800" cy="1139825"/>
          </a:xfrm>
        </p:spPr>
        <p:txBody>
          <a:bodyPr/>
          <a:lstStyle/>
          <a:p>
            <a:r>
              <a:rPr lang="ru-RU" b="1" dirty="0" smtClean="0"/>
              <a:t>Что могут рассказать нам звуки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7668" y="1736130"/>
            <a:ext cx="5384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59" y="1574402"/>
            <a:ext cx="5089403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8" y="1119979"/>
            <a:ext cx="2801458" cy="5518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179" y="1119979"/>
            <a:ext cx="2793592" cy="54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07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-121846"/>
            <a:ext cx="10972800" cy="11398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Звуки живой и неживой природы природы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9" y="1273570"/>
            <a:ext cx="7159274" cy="40270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6" y="2558453"/>
            <a:ext cx="4649787" cy="41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02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4465" y="541329"/>
            <a:ext cx="10972800" cy="1139825"/>
          </a:xfrm>
        </p:spPr>
        <p:txBody>
          <a:bodyPr/>
          <a:lstStyle/>
          <a:p>
            <a:r>
              <a:rPr lang="ru-RU" b="1" dirty="0" smtClean="0"/>
              <a:t>Водопад  и ручей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" y="186519"/>
            <a:ext cx="5402394" cy="35468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45" y="3890107"/>
            <a:ext cx="4405728" cy="2753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68" y="1713312"/>
            <a:ext cx="2064194" cy="404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14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353" y="119414"/>
            <a:ext cx="10777421" cy="113982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Ветер и дождь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1450" y="1098949"/>
            <a:ext cx="5451475" cy="47773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8" y="138970"/>
            <a:ext cx="4425428" cy="28488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82" y="194757"/>
            <a:ext cx="4305549" cy="269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26" y="2715135"/>
            <a:ext cx="2282079" cy="3971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2841" y="3583995"/>
            <a:ext cx="3971923" cy="2234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2742" y="1552321"/>
            <a:ext cx="2343832" cy="168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65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525" y="-255478"/>
            <a:ext cx="10972800" cy="1139825"/>
          </a:xfrm>
        </p:spPr>
        <p:txBody>
          <a:bodyPr/>
          <a:lstStyle/>
          <a:p>
            <a:r>
              <a:rPr lang="ru-RU" b="1" dirty="0" smtClean="0"/>
              <a:t>Голоса птиц и зверей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81125" y="1085851"/>
            <a:ext cx="5384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9" y="650026"/>
            <a:ext cx="3691061" cy="49083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01" y="2606180"/>
            <a:ext cx="5421315" cy="4065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44" y="1026910"/>
            <a:ext cx="2307192" cy="56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34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512" y="0"/>
            <a:ext cx="10972800" cy="1139825"/>
          </a:xfrm>
        </p:spPr>
        <p:txBody>
          <a:bodyPr/>
          <a:lstStyle/>
          <a:p>
            <a:r>
              <a:rPr lang="ru-RU" b="1" dirty="0" smtClean="0"/>
              <a:t>Звуки-носители информации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" y="980601"/>
            <a:ext cx="6004981" cy="45037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09" y="2200275"/>
            <a:ext cx="5884194" cy="44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5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9619" y="1633928"/>
            <a:ext cx="10649929" cy="101290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ЗВУК-СИГНАЛ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86573" y="1288256"/>
            <a:ext cx="5384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77814"/>
            <a:ext cx="6960661" cy="39153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88" y="3517899"/>
            <a:ext cx="4939151" cy="33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20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5763" y="-214930"/>
            <a:ext cx="10972800" cy="1139825"/>
          </a:xfrm>
        </p:spPr>
        <p:txBody>
          <a:bodyPr/>
          <a:lstStyle/>
          <a:p>
            <a:r>
              <a:rPr lang="ru-RU" b="1" dirty="0" smtClean="0"/>
              <a:t>Звуки-враги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49" y="767732"/>
            <a:ext cx="8813101" cy="5876574"/>
          </a:xfrm>
        </p:spPr>
      </p:pic>
    </p:spTree>
    <p:extLst>
      <p:ext uri="{BB962C8B-B14F-4D97-AF65-F5344CB8AC3E}">
        <p14:creationId xmlns:p14="http://schemas.microsoft.com/office/powerpoint/2010/main" val="76376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4743450" y="5535614"/>
            <a:ext cx="10972800" cy="11398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20651" y="455612"/>
            <a:ext cx="7931150" cy="2116138"/>
          </a:xfrm>
        </p:spPr>
        <p:txBody>
          <a:bodyPr>
            <a:normAutofit/>
          </a:bodyPr>
          <a:lstStyle/>
          <a:p>
            <a:pPr algn="r">
              <a:buFont typeface="Wingdings" panose="05000000000000000000" pitchFamily="2" charset="2"/>
              <a:buNone/>
            </a:pPr>
            <a:r>
              <a:rPr lang="ru-RU" b="1" i="1" dirty="0"/>
              <a:t>«Мы вступаем в новую эру воспитания, целью которой является скорее открытие,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ru-RU" b="1" i="1" dirty="0"/>
              <a:t>чем обучение»</a:t>
            </a:r>
          </a:p>
          <a:p>
            <a:pPr algn="r">
              <a:buFont typeface="Wingdings" panose="05000000000000000000" pitchFamily="2" charset="2"/>
              <a:buNone/>
            </a:pPr>
            <a:endParaRPr lang="ru-RU" dirty="0"/>
          </a:p>
          <a:p>
            <a:pPr algn="r">
              <a:buFont typeface="Wingdings" panose="05000000000000000000" pitchFamily="2" charset="2"/>
              <a:buNone/>
            </a:pPr>
            <a:r>
              <a:rPr lang="ru-RU" dirty="0"/>
              <a:t>Маршалл </a:t>
            </a:r>
            <a:r>
              <a:rPr lang="ru-RU" dirty="0" err="1"/>
              <a:t>Маклюэн</a:t>
            </a:r>
            <a:endParaRPr lang="ru-RU" dirty="0"/>
          </a:p>
        </p:txBody>
      </p:sp>
      <p:pic>
        <p:nvPicPr>
          <p:cNvPr id="49165" name="Picture 13" descr="гранит нау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876" y="2458245"/>
            <a:ext cx="4038600" cy="2876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4519" y="185738"/>
            <a:ext cx="3262532" cy="64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56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974110" y="-276982"/>
            <a:ext cx="8534400" cy="1507067"/>
          </a:xfrm>
        </p:spPr>
        <p:txBody>
          <a:bodyPr/>
          <a:lstStyle/>
          <a:p>
            <a:r>
              <a:rPr lang="ru-RU" b="1" dirty="0" smtClean="0"/>
              <a:t>«ГОВОРЯЩИЕ»  БАРАБАНЫ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4110" y="2768448"/>
            <a:ext cx="342112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Африка</a:t>
            </a:r>
          </a:p>
        </p:txBody>
      </p:sp>
      <p:pic>
        <p:nvPicPr>
          <p:cNvPr id="6" name="Picture 2" descr="C:\Users\ион\Desktop\для мамы\125697940959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8456" y="990902"/>
            <a:ext cx="3667628" cy="558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C:\Users\ион\Desktop\для мамы\post-24994-1200643686_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957" y="990902"/>
            <a:ext cx="7372643" cy="552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0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858" y="-199113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«СЕРДЦЕ» МУЗЫКИ-РИТМ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4" y="1692551"/>
            <a:ext cx="3433347" cy="49995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50" y="2041529"/>
            <a:ext cx="3746659" cy="4301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88" y="1692551"/>
            <a:ext cx="3178791" cy="499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8451" y="-278310"/>
            <a:ext cx="10972800" cy="1139825"/>
          </a:xfrm>
        </p:spPr>
        <p:txBody>
          <a:bodyPr/>
          <a:lstStyle/>
          <a:p>
            <a:r>
              <a:rPr lang="ru-RU" b="1" dirty="0" smtClean="0"/>
              <a:t>«ГОВОРЯЩИЙ» БАРАБАН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8" y="1162594"/>
            <a:ext cx="4705233" cy="51546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22" y="861515"/>
            <a:ext cx="5938197" cy="57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18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«говорящий» бубен.</a:t>
            </a:r>
            <a:br>
              <a:rPr lang="ru-RU" b="1" dirty="0" smtClean="0"/>
            </a:br>
            <a:r>
              <a:rPr lang="ru-RU" b="1" dirty="0" smtClean="0"/>
              <a:t>Музыкальные палочки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2" y="1849452"/>
            <a:ext cx="6854682" cy="40274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83" y="1077119"/>
            <a:ext cx="47148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71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0" y="263527"/>
            <a:ext cx="10972800" cy="1139825"/>
          </a:xfrm>
        </p:spPr>
        <p:txBody>
          <a:bodyPr/>
          <a:lstStyle/>
          <a:p>
            <a:r>
              <a:rPr lang="ru-RU" b="1" dirty="0" smtClean="0"/>
              <a:t>Музыкальные звуки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13" y="3266339"/>
            <a:ext cx="5384800" cy="35916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134939"/>
            <a:ext cx="6457950" cy="43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57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081" y="4501620"/>
            <a:ext cx="8534400" cy="1507067"/>
          </a:xfrm>
        </p:spPr>
        <p:txBody>
          <a:bodyPr/>
          <a:lstStyle/>
          <a:p>
            <a:r>
              <a:rPr lang="ru-RU" b="1" dirty="0" smtClean="0"/>
              <a:t>Слушаем музыку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1" y="122573"/>
            <a:ext cx="6456490" cy="40015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275" y="165156"/>
            <a:ext cx="5228089" cy="2795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3234634"/>
            <a:ext cx="5228089" cy="33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62" y="0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Музыкальные инструменты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9" y="1364306"/>
            <a:ext cx="3998507" cy="53300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26" y="157164"/>
            <a:ext cx="5406528" cy="3006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18" y="3320947"/>
            <a:ext cx="4894705" cy="33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646" y="-235993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Музыкальный МОЛОТОЧЕК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3" y="928688"/>
            <a:ext cx="3508069" cy="57467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01" y="3546477"/>
            <a:ext cx="3959910" cy="2918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41" y="1071563"/>
            <a:ext cx="4019369" cy="5603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6" y="1071563"/>
            <a:ext cx="3938225" cy="20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58397" y="-268447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ДЕРЕВЯННАЯ КОРОБОЧКА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1" y="1838696"/>
            <a:ext cx="5159188" cy="39282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62" y="157163"/>
            <a:ext cx="5254925" cy="659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4717"/>
            <a:ext cx="8534400" cy="1507067"/>
          </a:xfrm>
        </p:spPr>
        <p:txBody>
          <a:bodyPr/>
          <a:lstStyle/>
          <a:p>
            <a:r>
              <a:rPr lang="ru-RU" b="1" dirty="0" smtClean="0"/>
              <a:t>НЕЗВУКОВЫСОТНЫЕ ИНСТРУМЕНТЫ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" y="1175597"/>
            <a:ext cx="7955370" cy="54410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219608"/>
            <a:ext cx="3633947" cy="63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4" y="1052514"/>
            <a:ext cx="8135937" cy="1773237"/>
          </a:xfrm>
          <a:solidFill>
            <a:srgbClr val="99CCFF"/>
          </a:solidFill>
          <a:ln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anchorCtr="1">
            <a:normAutofit fontScale="90000"/>
            <a:flatTx/>
          </a:bodyPr>
          <a:lstStyle/>
          <a:p>
            <a:pPr eaLnBrk="0" hangingPunct="0"/>
            <a:r>
              <a:rPr lang="ru-RU" sz="4000" b="1" i="1" dirty="0"/>
              <a:t>Требования современного </a:t>
            </a:r>
            <a:r>
              <a:rPr lang="ru-RU" sz="4000" b="1" i="1" dirty="0" smtClean="0"/>
              <a:t>общества в музыкальном воспитании старшего дошкольного возраста:</a:t>
            </a:r>
            <a:endParaRPr lang="ru-RU" sz="4000" dirty="0"/>
          </a:p>
        </p:txBody>
      </p:sp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1847851" y="3357564"/>
            <a:ext cx="5040313" cy="504825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0" hangingPunct="0"/>
            <a:r>
              <a:rPr lang="ru-RU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1) Развитие личности и воображения</a:t>
            </a: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2782888" y="4365626"/>
            <a:ext cx="6769100" cy="504825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0" hangingPunct="0"/>
            <a:r>
              <a:rPr lang="ru-RU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2) Формирование эстетического восприятия мира</a:t>
            </a: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4224338" y="5302250"/>
            <a:ext cx="6191250" cy="503238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0" hangingPunct="0"/>
            <a:r>
              <a:rPr lang="ru-RU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3) Поддержка творческого начала в ребенке</a:t>
            </a:r>
          </a:p>
        </p:txBody>
      </p:sp>
      <p:sp>
        <p:nvSpPr>
          <p:cNvPr id="150536" name="Line 8"/>
          <p:cNvSpPr>
            <a:spLocks noChangeShapeType="1"/>
          </p:cNvSpPr>
          <p:nvPr/>
        </p:nvSpPr>
        <p:spPr bwMode="auto">
          <a:xfrm>
            <a:off x="7680325" y="2852738"/>
            <a:ext cx="0" cy="144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0537" name="Line 9"/>
          <p:cNvSpPr>
            <a:spLocks noChangeShapeType="1"/>
          </p:cNvSpPr>
          <p:nvPr/>
        </p:nvSpPr>
        <p:spPr bwMode="auto">
          <a:xfrm>
            <a:off x="9912350" y="2781301"/>
            <a:ext cx="0" cy="2449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0538" name="Line 10"/>
          <p:cNvSpPr>
            <a:spLocks noChangeShapeType="1"/>
          </p:cNvSpPr>
          <p:nvPr/>
        </p:nvSpPr>
        <p:spPr bwMode="auto">
          <a:xfrm>
            <a:off x="5808663" y="2852738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2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940" y="100060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БАРАБАН БОНГО, ТУРЕЦКИЕ БАРАБАНЫ, ТАМБУРИН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7" y="1782691"/>
            <a:ext cx="5608340" cy="41148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84" y="2097741"/>
            <a:ext cx="5649927" cy="44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2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611" y="-357188"/>
            <a:ext cx="8534400" cy="1507067"/>
          </a:xfrm>
        </p:spPr>
        <p:txBody>
          <a:bodyPr>
            <a:normAutofit/>
          </a:bodyPr>
          <a:lstStyle/>
          <a:p>
            <a:r>
              <a:rPr lang="ru-RU" b="1" dirty="0" smtClean="0"/>
              <a:t>НЕЗВУКОВЫСОТНЫЕ  ИНСТРУМЕНТЫ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18" y="1028700"/>
            <a:ext cx="7975705" cy="5642073"/>
          </a:xfrm>
        </p:spPr>
      </p:pic>
    </p:spTree>
    <p:extLst>
      <p:ext uri="{BB962C8B-B14F-4D97-AF65-F5344CB8AC3E}">
        <p14:creationId xmlns:p14="http://schemas.microsoft.com/office/powerpoint/2010/main" val="39867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5567" y="29511"/>
            <a:ext cx="8534400" cy="150706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МИР МУЗЫКАЛЬНЫХ </a:t>
            </a:r>
            <a:br>
              <a:rPr lang="ru-RU" b="1" dirty="0" smtClean="0"/>
            </a:br>
            <a:r>
              <a:rPr lang="ru-RU" b="1" dirty="0" smtClean="0"/>
              <a:t>ИНСТРУМЕНТОВ:</a:t>
            </a:r>
            <a:br>
              <a:rPr lang="ru-RU" b="1" dirty="0" smtClean="0"/>
            </a:br>
            <a:r>
              <a:rPr lang="ru-RU" b="1" dirty="0" smtClean="0"/>
              <a:t>КСИЛОФОН, ТОН-БЛОК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" y="214312"/>
            <a:ext cx="4590050" cy="63484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67" y="1754054"/>
            <a:ext cx="6350762" cy="48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6137" y="-389614"/>
            <a:ext cx="8534400" cy="1507067"/>
          </a:xfrm>
        </p:spPr>
        <p:txBody>
          <a:bodyPr/>
          <a:lstStyle/>
          <a:p>
            <a:r>
              <a:rPr lang="ru-RU" b="1" dirty="0" smtClean="0"/>
              <a:t>ТОН-БЛОК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2" y="1347054"/>
            <a:ext cx="2498417" cy="46807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37" y="1305692"/>
            <a:ext cx="3046211" cy="4763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79" y="971611"/>
            <a:ext cx="4288435" cy="54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7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046" y="-400049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КРУГОВОЙ КСИЛОФОН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9" y="600182"/>
            <a:ext cx="3486834" cy="61402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19" y="700089"/>
            <a:ext cx="3507286" cy="6040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18" y="700089"/>
            <a:ext cx="3576146" cy="60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58397" y="-268447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ДЕРЕВЯННАЯ КОРОБОЧКА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1" y="1838696"/>
            <a:ext cx="5159188" cy="39282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62" y="157163"/>
            <a:ext cx="5254925" cy="659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646" y="-235993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Музыкальный МОЛОТОЧЕК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3" y="928688"/>
            <a:ext cx="3508069" cy="57467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01" y="3546477"/>
            <a:ext cx="3959910" cy="2918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41" y="1071563"/>
            <a:ext cx="4019369" cy="5603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6" y="1071563"/>
            <a:ext cx="3938225" cy="20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3" y="561236"/>
            <a:ext cx="7955370" cy="54410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219608"/>
            <a:ext cx="3633947" cy="63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454" y="728662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НАРОДНЫЕ</a:t>
            </a:r>
            <a:br>
              <a:rPr lang="ru-RU" b="1" dirty="0" smtClean="0"/>
            </a:br>
            <a:r>
              <a:rPr lang="ru-RU" b="1" dirty="0" smtClean="0"/>
              <a:t> ИНСТРУМЕНТЫ</a:t>
            </a:r>
            <a:endParaRPr lang="ru-RU" b="1" dirty="0"/>
          </a:p>
        </p:txBody>
      </p:sp>
      <p:pic>
        <p:nvPicPr>
          <p:cNvPr id="4" name="Picture 4" descr="C:\Users\ион\Desktop\для мамы\0_69a4_2f103836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287" y="1085190"/>
            <a:ext cx="4766987" cy="357524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88" y="3399455"/>
            <a:ext cx="4144087" cy="3225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77" y="2619741"/>
            <a:ext cx="2507191" cy="32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762" y="-249453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ОРКЕСТР НАРОДНЫХ ИНСТРУМЕНТОВ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6" y="1106826"/>
            <a:ext cx="7632751" cy="5636871"/>
          </a:xfrm>
        </p:spPr>
      </p:pic>
    </p:spTree>
    <p:extLst>
      <p:ext uri="{BB962C8B-B14F-4D97-AF65-F5344CB8AC3E}">
        <p14:creationId xmlns:p14="http://schemas.microsoft.com/office/powerpoint/2010/main" val="41867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2466974" y="-1881187"/>
            <a:ext cx="8229600" cy="5654675"/>
          </a:xfrm>
        </p:spPr>
        <p:txBody>
          <a:bodyPr/>
          <a:lstStyle/>
          <a:p>
            <a:pPr>
              <a:buFontTx/>
              <a:buNone/>
            </a:pPr>
            <a:r>
              <a:rPr lang="ru-RU" dirty="0" smtClean="0"/>
              <a:t> </a:t>
            </a:r>
            <a:r>
              <a:rPr lang="ru-RU" dirty="0"/>
              <a:t>«Кем бы ни стал в дальнейшем ребенок, ученым или рабочим, музыкантом или врачом, </a:t>
            </a:r>
            <a:r>
              <a:rPr lang="ru-RU" b="1" dirty="0"/>
              <a:t>главная задача педагога - воспитывать в нем творческое начало</a:t>
            </a:r>
            <a:r>
              <a:rPr lang="ru-RU" dirty="0"/>
              <a:t>». </a:t>
            </a:r>
          </a:p>
          <a:p>
            <a:pPr algn="r">
              <a:buFontTx/>
              <a:buNone/>
            </a:pPr>
            <a:r>
              <a:rPr lang="ru-RU" b="1" dirty="0"/>
              <a:t>Карл </a:t>
            </a:r>
            <a:r>
              <a:rPr lang="ru-RU" b="1" dirty="0" err="1"/>
              <a:t>Орф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29" y="1680369"/>
            <a:ext cx="7890291" cy="41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32" y="-310238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РУБЕЛЬ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2" y="1196829"/>
            <a:ext cx="5677752" cy="41317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94" y="2474901"/>
            <a:ext cx="5544671" cy="4012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93" y="2474901"/>
            <a:ext cx="5544671" cy="4012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22" y="2474901"/>
            <a:ext cx="5904411" cy="42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1874" y="-418836"/>
            <a:ext cx="8534400" cy="1507067"/>
          </a:xfrm>
        </p:spPr>
        <p:txBody>
          <a:bodyPr/>
          <a:lstStyle/>
          <a:p>
            <a:r>
              <a:rPr lang="ru-RU" b="1" dirty="0" smtClean="0"/>
              <a:t>РУБЕЛЬ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2051" y="1604688"/>
            <a:ext cx="6426200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26" y="198956"/>
            <a:ext cx="3793413" cy="6426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31" y="1060725"/>
            <a:ext cx="4050582" cy="493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449" y="127484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БУБЕН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1" y="2414233"/>
            <a:ext cx="4795287" cy="36142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93" y="1634551"/>
            <a:ext cx="6123007" cy="502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903" y="46883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МАРАКАСЫ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3" y="2049530"/>
            <a:ext cx="5403151" cy="40083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34" y="1553950"/>
            <a:ext cx="4670779" cy="49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600" y="266314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ШЕЙКЕРЫ, МАРАКАСЫ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1" y="2209801"/>
            <a:ext cx="5046174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00" y="2807855"/>
            <a:ext cx="5681663" cy="364047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1" y="2376489"/>
            <a:ext cx="504617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682" y="4213056"/>
            <a:ext cx="8534400" cy="15070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3" y="838084"/>
            <a:ext cx="3864151" cy="48820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1638" y="1707479"/>
            <a:ext cx="5365022" cy="3143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25" y="349909"/>
            <a:ext cx="4214139" cy="3126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28" y="3671887"/>
            <a:ext cx="4031932" cy="28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1" y="228602"/>
            <a:ext cx="4185763" cy="641508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9701" y="1643015"/>
            <a:ext cx="6465885" cy="3637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95" y="514350"/>
            <a:ext cx="2499495" cy="58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347" y="202199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БУБЕНЦЫ, МЕДНАЯ ТАРЕЛКА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2" y="1989268"/>
            <a:ext cx="5791200" cy="43616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81" y="1709266"/>
            <a:ext cx="4300448" cy="49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267" y="0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МЕДНЫЕ ТАРЕЛКИ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40" y="2893291"/>
            <a:ext cx="3158508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1728766"/>
            <a:ext cx="3674819" cy="3167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80" y="1581729"/>
            <a:ext cx="2447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950" y="346629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ТРЕУГОЛЬНИК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85" y="2189865"/>
            <a:ext cx="3387937" cy="32530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" y="1633430"/>
            <a:ext cx="2164745" cy="4926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97" y="1669059"/>
            <a:ext cx="4009248" cy="48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486" y="143931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«Где для детей польза, там же для них должно быть и удовольствие»</a:t>
            </a:r>
            <a:r>
              <a:rPr lang="ru-RU" dirty="0"/>
              <a:t>. </a:t>
            </a:r>
            <a:r>
              <a:rPr lang="ru-RU" dirty="0" smtClean="0"/>
              <a:t>      </a:t>
            </a:r>
            <a:r>
              <a:rPr lang="ru-RU" sz="2700" dirty="0" smtClean="0"/>
              <a:t>Мишеля </a:t>
            </a:r>
            <a:r>
              <a:rPr lang="ru-RU" sz="2700" dirty="0"/>
              <a:t>Монтеня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1772049"/>
            <a:ext cx="5300662" cy="47261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98" y="1883748"/>
            <a:ext cx="4019202" cy="46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703" y="118532"/>
            <a:ext cx="8534400" cy="1507067"/>
          </a:xfrm>
        </p:spPr>
        <p:txBody>
          <a:bodyPr/>
          <a:lstStyle/>
          <a:p>
            <a:r>
              <a:rPr lang="ru-RU" b="1" dirty="0" smtClean="0"/>
              <a:t>СВИСТУЛЬКА, ФЛЕЙТА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3" y="1514762"/>
            <a:ext cx="5637306" cy="3111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43" y="3224528"/>
            <a:ext cx="5862637" cy="33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664" y="18342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ФАРФОРОВАЯ</a:t>
            </a:r>
            <a:br>
              <a:rPr lang="ru-RU" sz="3200" b="1" dirty="0" smtClean="0"/>
            </a:br>
            <a:r>
              <a:rPr lang="ru-RU" sz="3200" b="1" dirty="0" smtClean="0"/>
              <a:t> СВИСТУЛЬКА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6" y="183428"/>
            <a:ext cx="2687865" cy="65766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4201" y="1677136"/>
            <a:ext cx="6380942" cy="358928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15" y="2064183"/>
            <a:ext cx="5100453" cy="28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651" y="0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МУЗЫКАЛЬНЫЙ ЙОГУРТ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2" y="1507067"/>
            <a:ext cx="2955695" cy="4972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62" y="1507067"/>
            <a:ext cx="2295287" cy="5100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04" y="1519623"/>
            <a:ext cx="2593121" cy="49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2648" y="220132"/>
            <a:ext cx="8534400" cy="1507067"/>
          </a:xfrm>
        </p:spPr>
        <p:txBody>
          <a:bodyPr/>
          <a:lstStyle/>
          <a:p>
            <a:pPr algn="ctr"/>
            <a:r>
              <a:rPr lang="ru-RU" b="1" dirty="0" err="1" smtClean="0"/>
              <a:t>Звуковысотные</a:t>
            </a:r>
            <a:r>
              <a:rPr lang="ru-RU" b="1" dirty="0" smtClean="0"/>
              <a:t> инструменты</a:t>
            </a:r>
            <a:br>
              <a:rPr lang="ru-RU" b="1" dirty="0" smtClean="0"/>
            </a:br>
            <a:r>
              <a:rPr lang="ru-RU" b="1" dirty="0" smtClean="0"/>
              <a:t>ксилофон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2" y="1879845"/>
            <a:ext cx="4633955" cy="37383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7855"/>
            <a:ext cx="5516012" cy="34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8176" y="304442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КСИЛОФОН, КОЛОКОЛЬЧИК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4" y="1811509"/>
            <a:ext cx="5307318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90" y="2486025"/>
            <a:ext cx="5462872" cy="33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8" name="Picture 2" descr="http://yanaidu.ru/images/insertions/260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619" y="347647"/>
            <a:ext cx="8710612" cy="651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http://www.guitarshop.ru/gimg/88880005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14688"/>
            <a:ext cx="5486400" cy="3643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50" name="Picture 4" descr="http://www.gamma1404.edusite.ru/images/p132_d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42606" y="347647"/>
            <a:ext cx="1892301" cy="262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26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36" y="200024"/>
            <a:ext cx="3626689" cy="63865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44" y="0"/>
            <a:ext cx="3797866" cy="6586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01837"/>
            <a:ext cx="3352032" cy="63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96" y="382562"/>
            <a:ext cx="4564299" cy="60864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2" y="193622"/>
            <a:ext cx="3328948" cy="6340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4188" y="1553615"/>
            <a:ext cx="6217109" cy="34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2" y="0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КОЛОКОЛЬЧИКИ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4" y="1743074"/>
            <a:ext cx="458110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75" y="1743073"/>
            <a:ext cx="4646425" cy="452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75" y="1743074"/>
            <a:ext cx="4646425" cy="4525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88" y="1743073"/>
            <a:ext cx="46464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8125" y="1597003"/>
            <a:ext cx="6426200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9255" y="1613503"/>
            <a:ext cx="6501629" cy="3657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1999" y="3686174"/>
            <a:ext cx="5638800" cy="3171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1999" y="3013022"/>
            <a:ext cx="6835515" cy="38449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97" y="1225740"/>
            <a:ext cx="4154043" cy="40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1187" y="257168"/>
            <a:ext cx="8229600" cy="1139825"/>
          </a:xfrm>
        </p:spPr>
        <p:txBody>
          <a:bodyPr/>
          <a:lstStyle/>
          <a:p>
            <a:r>
              <a:rPr lang="ru-RU" b="1" dirty="0"/>
              <a:t>Мудрость древних китайцев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73700" y="257168"/>
            <a:ext cx="7705725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b="1" dirty="0"/>
              <a:t>«Я слышу и забываю.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b="1" dirty="0"/>
              <a:t>		Я вижу и помню долго.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b="1" dirty="0"/>
              <a:t>				Я делаю и понимаю.»</a:t>
            </a:r>
            <a:r>
              <a:rPr lang="ru-RU" dirty="0"/>
              <a:t> </a:t>
            </a:r>
          </a:p>
        </p:txBody>
      </p:sp>
      <p:pic>
        <p:nvPicPr>
          <p:cNvPr id="54276" name="Picture 4" descr="1ieroglif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0638" y="4770439"/>
            <a:ext cx="3897312" cy="167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8" y="257168"/>
            <a:ext cx="3048804" cy="62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14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885" y="543405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ХРУСТАЛЬНЫЕ ЗВУКИ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2500313"/>
            <a:ext cx="6750757" cy="37973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293" y="1654177"/>
            <a:ext cx="2475662" cy="484346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2500312"/>
            <a:ext cx="6750757" cy="379730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2500311"/>
            <a:ext cx="6750757" cy="37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05" y="184881"/>
            <a:ext cx="6634723" cy="667311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04" y="184881"/>
            <a:ext cx="6634723" cy="66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62" y="0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Музыкальные инструменты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9" y="1364306"/>
            <a:ext cx="3998507" cy="53300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26" y="157164"/>
            <a:ext cx="5406528" cy="3006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18" y="3320947"/>
            <a:ext cx="4894705" cy="33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Мир инструментов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1" y="142875"/>
            <a:ext cx="6112819" cy="35004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43" y="3157538"/>
            <a:ext cx="5767246" cy="35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081" y="4501620"/>
            <a:ext cx="8534400" cy="1507067"/>
          </a:xfrm>
        </p:spPr>
        <p:txBody>
          <a:bodyPr/>
          <a:lstStyle/>
          <a:p>
            <a:r>
              <a:rPr lang="ru-RU" b="1" dirty="0" smtClean="0"/>
              <a:t>Слушаем музыку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1" y="122573"/>
            <a:ext cx="6456490" cy="40015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275" y="165156"/>
            <a:ext cx="5228089" cy="2795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3234634"/>
            <a:ext cx="5228089" cy="33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721" y="506459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ТЕМАТИЧЕСКОЕ МОДЕЛИРОВАНИЕ (речевое </a:t>
            </a:r>
            <a:r>
              <a:rPr lang="ru-RU" b="1" dirty="0" err="1" smtClean="0"/>
              <a:t>музицирование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771" y="2013526"/>
            <a:ext cx="8534400" cy="3615267"/>
          </a:xfrm>
        </p:spPr>
        <p:txBody>
          <a:bodyPr/>
          <a:lstStyle/>
          <a:p>
            <a:r>
              <a:rPr lang="ru-RU" b="1" dirty="0" smtClean="0"/>
              <a:t>Мелкий дождик у ворот</a:t>
            </a:r>
          </a:p>
          <a:p>
            <a:r>
              <a:rPr lang="ru-RU" b="1" dirty="0" err="1" smtClean="0"/>
              <a:t>Кап,кап,кап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В листьях сада шелестит</a:t>
            </a:r>
          </a:p>
          <a:p>
            <a:r>
              <a:rPr lang="ru-RU" b="1" dirty="0" err="1" smtClean="0"/>
              <a:t>Кап,кап,кап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Мокнет мячик у ворот,</a:t>
            </a:r>
          </a:p>
          <a:p>
            <a:r>
              <a:rPr lang="ru-RU" b="1" dirty="0" err="1" smtClean="0"/>
              <a:t>Кап,кап,кап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Мокнет </a:t>
            </a:r>
            <a:r>
              <a:rPr lang="ru-RU" b="1" dirty="0" err="1" smtClean="0"/>
              <a:t>поле,огород</a:t>
            </a:r>
            <a:endParaRPr lang="ru-RU" b="1" dirty="0" smtClean="0"/>
          </a:p>
          <a:p>
            <a:r>
              <a:rPr lang="ru-RU" b="1" dirty="0" err="1" smtClean="0"/>
              <a:t>Кап,кап,кап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64" y="2123988"/>
            <a:ext cx="1916371" cy="4361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16" y="2123988"/>
            <a:ext cx="2521582" cy="4342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79" y="2123988"/>
            <a:ext cx="2495123" cy="43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503" y="312495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В моем доме тишина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288" y="1819562"/>
            <a:ext cx="8534400" cy="3615267"/>
          </a:xfrm>
        </p:spPr>
        <p:txBody>
          <a:bodyPr/>
          <a:lstStyle/>
          <a:p>
            <a:r>
              <a:rPr lang="ru-RU" b="1" dirty="0" smtClean="0"/>
              <a:t>В моем доме тишина,</a:t>
            </a:r>
          </a:p>
          <a:p>
            <a:r>
              <a:rPr lang="ru-RU" b="1" dirty="0" smtClean="0"/>
              <a:t>В моем доме я одна.</a:t>
            </a:r>
          </a:p>
          <a:p>
            <a:r>
              <a:rPr lang="ru-RU" b="1" dirty="0" smtClean="0"/>
              <a:t>Только, где-то </a:t>
            </a:r>
            <a:r>
              <a:rPr lang="ru-RU" b="1" dirty="0" err="1" smtClean="0"/>
              <a:t>шуршунчики</a:t>
            </a:r>
            <a:r>
              <a:rPr lang="ru-RU" b="1" dirty="0" smtClean="0"/>
              <a:t> шуршат</a:t>
            </a:r>
          </a:p>
          <a:p>
            <a:r>
              <a:rPr lang="ru-RU" dirty="0" smtClean="0"/>
              <a:t>(маракасы, ладони)</a:t>
            </a:r>
          </a:p>
          <a:p>
            <a:r>
              <a:rPr lang="ru-RU" b="1" dirty="0" err="1" smtClean="0"/>
              <a:t>Стукунчики</a:t>
            </a:r>
            <a:r>
              <a:rPr lang="ru-RU" b="1" dirty="0" smtClean="0"/>
              <a:t> стучат </a:t>
            </a:r>
            <a:r>
              <a:rPr lang="ru-RU" dirty="0" smtClean="0"/>
              <a:t>(коробочка)</a:t>
            </a:r>
          </a:p>
          <a:p>
            <a:r>
              <a:rPr lang="ru-RU" b="1" dirty="0" err="1" smtClean="0"/>
              <a:t>Звурчунчики</a:t>
            </a:r>
            <a:r>
              <a:rPr lang="ru-RU" b="1" dirty="0" smtClean="0"/>
              <a:t>  звучат </a:t>
            </a:r>
            <a:r>
              <a:rPr lang="ru-RU" dirty="0" smtClean="0"/>
              <a:t>(колокольчики, треугольник, </a:t>
            </a:r>
            <a:r>
              <a:rPr lang="ru-RU" dirty="0" err="1" smtClean="0"/>
              <a:t>тубофон</a:t>
            </a:r>
            <a:r>
              <a:rPr lang="ru-RU" dirty="0" smtClean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944" y="1471612"/>
            <a:ext cx="2613870" cy="47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3957" y="676563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Шепот и ШОРОХ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3146" y="1843088"/>
            <a:ext cx="8534400" cy="3615267"/>
          </a:xfrm>
        </p:spPr>
        <p:txBody>
          <a:bodyPr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В тишине лесной глуши</a:t>
            </a:r>
          </a:p>
          <a:p>
            <a:pPr algn="ctr"/>
            <a:r>
              <a:rPr lang="ru-RU" b="1" dirty="0" smtClean="0"/>
              <a:t>Шепот к Шороху спешит.</a:t>
            </a:r>
          </a:p>
          <a:p>
            <a:pPr algn="ctr"/>
            <a:r>
              <a:rPr lang="ru-RU" b="1" dirty="0" smtClean="0"/>
              <a:t>Шепот к Шороху спешит,</a:t>
            </a:r>
          </a:p>
          <a:p>
            <a:pPr algn="ctr"/>
            <a:r>
              <a:rPr lang="ru-RU" b="1" dirty="0" smtClean="0"/>
              <a:t>Шепот по лесу шуршит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50" y="1843088"/>
            <a:ext cx="5446428" cy="4843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" y="157428"/>
            <a:ext cx="2026956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3001" y="-498139"/>
            <a:ext cx="8534400" cy="1507067"/>
          </a:xfrm>
        </p:spPr>
        <p:txBody>
          <a:bodyPr/>
          <a:lstStyle/>
          <a:p>
            <a:r>
              <a:rPr lang="ru-RU" b="1" dirty="0" smtClean="0"/>
              <a:t>Дед Мороз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4810" y="1815378"/>
            <a:ext cx="8534400" cy="3615267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Ночью в поле снег летучий,                              Вся в серебряных сосульках </a:t>
            </a:r>
          </a:p>
          <a:p>
            <a:r>
              <a:rPr lang="ru-RU" sz="1800" b="1" dirty="0" smtClean="0"/>
              <a:t>Тишина.                                                                 Борода</a:t>
            </a:r>
          </a:p>
          <a:p>
            <a:r>
              <a:rPr lang="ru-RU" sz="1800" b="1" dirty="0" smtClean="0"/>
              <a:t>В темном небе, в мягкой тучи                          У него во рту свистулька </a:t>
            </a:r>
          </a:p>
          <a:p>
            <a:r>
              <a:rPr lang="ru-RU" sz="1800" b="1" dirty="0"/>
              <a:t>С</a:t>
            </a:r>
            <a:r>
              <a:rPr lang="ru-RU" sz="1800" b="1" dirty="0" smtClean="0"/>
              <a:t>пит луна                                                             Изо льда</a:t>
            </a:r>
          </a:p>
          <a:p>
            <a:r>
              <a:rPr lang="ru-RU" sz="1800" b="1" dirty="0" smtClean="0"/>
              <a:t>Тихо в поле. Темный-темный                             Все снежинки по сугробам</a:t>
            </a:r>
          </a:p>
          <a:p>
            <a:r>
              <a:rPr lang="ru-RU" sz="1800" b="1" dirty="0" smtClean="0"/>
              <a:t>Смотрит лес.                                                        Улеглись</a:t>
            </a:r>
          </a:p>
          <a:p>
            <a:r>
              <a:rPr lang="ru-RU" sz="1800" b="1" dirty="0" smtClean="0"/>
              <a:t>Дед Мороз, старик огромный                          Все снежинки огонечками </a:t>
            </a:r>
          </a:p>
          <a:p>
            <a:r>
              <a:rPr lang="ru-RU" sz="1800" b="1" dirty="0" smtClean="0"/>
              <a:t>С елки слез.                                                          Зажглись</a:t>
            </a:r>
          </a:p>
          <a:p>
            <a:r>
              <a:rPr lang="ru-RU" sz="1800" b="1" dirty="0" smtClean="0"/>
              <a:t>Весь он белый, весь в обновах</a:t>
            </a:r>
          </a:p>
          <a:p>
            <a:r>
              <a:rPr lang="ru-RU" sz="1800" b="1" dirty="0" smtClean="0"/>
              <a:t>Весь в звездах.</a:t>
            </a:r>
          </a:p>
          <a:p>
            <a:r>
              <a:rPr lang="ru-RU" sz="1800" b="1" dirty="0" smtClean="0"/>
              <a:t>В белой шапке и пуховых</a:t>
            </a:r>
          </a:p>
          <a:p>
            <a:r>
              <a:rPr lang="ru-RU" sz="1600" b="1" dirty="0" smtClean="0"/>
              <a:t>Сапогах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4" y="126806"/>
            <a:ext cx="1168588" cy="210150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30" y="4636910"/>
            <a:ext cx="3663558" cy="20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859" y="568590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ПОТЕШКА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959" y="1322123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algn="ctr"/>
            <a:endParaRPr lang="ru-RU" b="1" dirty="0" smtClean="0"/>
          </a:p>
          <a:p>
            <a:pPr marL="0" indent="0" algn="ctr">
              <a:buNone/>
            </a:pPr>
            <a:r>
              <a:rPr lang="ru-RU" sz="3200" b="1" dirty="0" smtClean="0"/>
              <a:t>ИГРАЕТ КОТ НА СКРИПКЕ,</a:t>
            </a:r>
          </a:p>
          <a:p>
            <a:pPr algn="ctr"/>
            <a:r>
              <a:rPr lang="ru-RU" sz="3200" b="1" dirty="0" smtClean="0"/>
              <a:t>НА БЛЮДЕ ПЛЯШУТ РЫБКИ,</a:t>
            </a:r>
          </a:p>
          <a:p>
            <a:pPr algn="ctr"/>
            <a:r>
              <a:rPr lang="ru-RU" sz="3200" b="1" dirty="0" smtClean="0"/>
              <a:t>ТАНЦУЮТ ЧАШКИ, БЛЮДЦА,</a:t>
            </a:r>
          </a:p>
          <a:p>
            <a:pPr algn="ctr"/>
            <a:r>
              <a:rPr lang="ru-RU" sz="3200" b="1" dirty="0" smtClean="0"/>
              <a:t>А ЛОШАДИ СМЕЮТСЯ.</a:t>
            </a:r>
          </a:p>
        </p:txBody>
      </p:sp>
    </p:spTree>
    <p:extLst>
      <p:ext uri="{BB962C8B-B14F-4D97-AF65-F5344CB8AC3E}">
        <p14:creationId xmlns:p14="http://schemas.microsoft.com/office/powerpoint/2010/main" val="20979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МУЗЫКАЛЬНОЕ ВОСПИТАНИЕ </a:t>
            </a:r>
            <a:br>
              <a:rPr lang="ru-RU" dirty="0" smtClean="0"/>
            </a:br>
            <a:r>
              <a:rPr lang="ru-RU" dirty="0" smtClean="0"/>
              <a:t>Элементарное  </a:t>
            </a:r>
            <a:r>
              <a:rPr lang="ru-RU" dirty="0" err="1" smtClean="0"/>
              <a:t>музицирование</a:t>
            </a:r>
            <a:endParaRPr lang="ru-RU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5699125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sz="2400" b="1" u="sng" dirty="0"/>
              <a:t>Цель программы</a:t>
            </a:r>
            <a:r>
              <a:rPr lang="ru-RU" sz="2400" dirty="0"/>
              <a:t> </a:t>
            </a:r>
            <a:r>
              <a:rPr lang="ru-RU" sz="2400" b="1" dirty="0"/>
              <a:t>– развитие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b="1" dirty="0"/>
              <a:t>творческих, созидательных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b="1" dirty="0"/>
              <a:t>способностей детей,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b="1" dirty="0"/>
              <a:t>формирование их художественной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b="1" dirty="0"/>
              <a:t>культуры в контексте интеграции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b="1" dirty="0"/>
              <a:t>музыкального искусства с другими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b="1" dirty="0"/>
              <a:t>видами творческого познания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b="1" dirty="0"/>
              <a:t>действительности. </a:t>
            </a:r>
          </a:p>
        </p:txBody>
      </p:sp>
      <p:pic>
        <p:nvPicPr>
          <p:cNvPr id="86020" name="Picture 4" descr="PE03166_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6404" y="519907"/>
            <a:ext cx="2047875" cy="2160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946" y="3386137"/>
            <a:ext cx="391578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1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2" y="447676"/>
            <a:ext cx="4874419" cy="5954712"/>
          </a:xfrm>
        </p:spPr>
      </p:pic>
    </p:spTree>
    <p:extLst>
      <p:ext uri="{BB962C8B-B14F-4D97-AF65-F5344CB8AC3E}">
        <p14:creationId xmlns:p14="http://schemas.microsoft.com/office/powerpoint/2010/main" val="34429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2135188" y="2852739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«Без творчества немыслимо познание человеком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своих сил, способностей, наклонностей.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Творчество – это деятельность, в которой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раскрывается духовный мир личности.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Это своеобразный магнит, который притягивает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человека к человеку»</a:t>
            </a:r>
          </a:p>
          <a:p>
            <a:pPr algn="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b="1"/>
              <a:t>В. Сухомлинский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sz="2400"/>
          </a:p>
        </p:txBody>
      </p:sp>
      <p:pic>
        <p:nvPicPr>
          <p:cNvPr id="122884" name="Picture 4" descr="молодое покол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333376"/>
            <a:ext cx="1944687" cy="18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5" name="Picture 5" descr="звез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33376"/>
            <a:ext cx="2116137" cy="18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5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Основные задачи </a:t>
            </a:r>
            <a:r>
              <a:rPr lang="ru-RU" sz="4000" dirty="0" smtClean="0"/>
              <a:t>программы</a:t>
            </a:r>
            <a:endParaRPr lang="ru-RU" sz="4000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6994525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000" b="1"/>
              <a:t>формирование и развитие художественного, ассоциативно-образного мышления на примере интеграции искусств (музыкальное – хореографическое – изобразительное и театральное искусство);</a:t>
            </a:r>
          </a:p>
          <a:p>
            <a:pPr>
              <a:lnSpc>
                <a:spcPct val="90000"/>
              </a:lnSpc>
            </a:pPr>
            <a:endParaRPr lang="ru-RU" sz="2000" b="1"/>
          </a:p>
          <a:p>
            <a:pPr>
              <a:lnSpc>
                <a:spcPct val="90000"/>
              </a:lnSpc>
            </a:pPr>
            <a:r>
              <a:rPr lang="ru-RU" sz="2000" b="1"/>
              <a:t>воспитание и развитие музыкальных особенностей (ритмического, интонационно-ладового, гармонического, тембрального, регистрового слуха), логики музыкального мышления;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sz="2000" b="1"/>
          </a:p>
          <a:p>
            <a:pPr>
              <a:lnSpc>
                <a:spcPct val="90000"/>
              </a:lnSpc>
            </a:pPr>
            <a:r>
              <a:rPr lang="ru-RU" sz="2000" b="1"/>
              <a:t>привитие навыков сольного и ансамблевого исполнения на элементарных музыкальных инструментах</a:t>
            </a:r>
          </a:p>
        </p:txBody>
      </p:sp>
      <p:pic>
        <p:nvPicPr>
          <p:cNvPr id="88068" name="Picture 4" descr="BS01316_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881" y="2975756"/>
            <a:ext cx="980237" cy="1774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928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МОДЕЛИРОВАНИЕ ЭЛЕМЕНТОВ МУЗЫКАЛЬНОГО ЯЗЫКА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dirty="0" smtClean="0"/>
              <a:t>1.Моделирование метра и размера</a:t>
            </a:r>
          </a:p>
          <a:p>
            <a:r>
              <a:rPr lang="ru-RU" dirty="0" smtClean="0"/>
              <a:t>2.Моделирование ритма.</a:t>
            </a:r>
          </a:p>
          <a:p>
            <a:r>
              <a:rPr lang="ru-RU" dirty="0" smtClean="0"/>
              <a:t>3.Моделирование </a:t>
            </a:r>
            <a:r>
              <a:rPr lang="ru-RU" dirty="0" err="1" smtClean="0"/>
              <a:t>звуковысотных</a:t>
            </a:r>
            <a:r>
              <a:rPr lang="ru-RU" dirty="0" smtClean="0"/>
              <a:t> отношений.</a:t>
            </a:r>
          </a:p>
          <a:p>
            <a:r>
              <a:rPr lang="ru-RU" dirty="0" smtClean="0"/>
              <a:t>4.Моделирование фактуры и партитуры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055783"/>
            <a:ext cx="5384800" cy="3614796"/>
          </a:xfrm>
        </p:spPr>
      </p:pic>
    </p:spTree>
    <p:extLst>
      <p:ext uri="{BB962C8B-B14F-4D97-AF65-F5344CB8AC3E}">
        <p14:creationId xmlns:p14="http://schemas.microsoft.com/office/powerpoint/2010/main" val="2363679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1032</TotalTime>
  <Words>566</Words>
  <Application>Microsoft Office PowerPoint</Application>
  <PresentationFormat>Широкоэкранный</PresentationFormat>
  <Paragraphs>135</Paragraphs>
  <Slides>71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Malgun Gothic</vt:lpstr>
      <vt:lpstr>Calibri</vt:lpstr>
      <vt:lpstr>Century Gothic</vt:lpstr>
      <vt:lpstr>Sitka Heading</vt:lpstr>
      <vt:lpstr>Wingdings</vt:lpstr>
      <vt:lpstr>Wingdings 3</vt:lpstr>
      <vt:lpstr>Сектор</vt:lpstr>
      <vt:lpstr>         «РАЗВИТИЕ ТВОРЧЕСКОГО  ВООБРАЖЕНИЯ У ДЕТЕЙ СТАРШЕГО  ДОШКОЛЬНОГО ВОЗРАСТА В ПРОЦЕССЕ                ВОСПРИЯТИЯ МУЗЫКИ»</vt:lpstr>
      <vt:lpstr>Презентация PowerPoint</vt:lpstr>
      <vt:lpstr>Требования современного общества в музыкальном воспитании старшего дошкольного возраста:</vt:lpstr>
      <vt:lpstr>Презентация PowerPoint</vt:lpstr>
      <vt:lpstr>«Где для детей польза, там же для них должно быть и удовольствие».       Мишеля Монтеня</vt:lpstr>
      <vt:lpstr>Мудрость древних китайцев</vt:lpstr>
      <vt:lpstr>МУЗЫКАЛЬНОЕ ВОСПИТАНИЕ  Элементарное  музицирование</vt:lpstr>
      <vt:lpstr>Основные задачи программы</vt:lpstr>
      <vt:lpstr>МОДЕЛИРОВАНИЕ ЭЛЕМЕНТОВ МУЗЫКАЛЬНОГО ЯЗЫКА</vt:lpstr>
      <vt:lpstr>Что могут рассказать нам звуки. Звуки и краски живой и неживой природы.</vt:lpstr>
      <vt:lpstr>Что могут рассказать нам звуки</vt:lpstr>
      <vt:lpstr>Что могут рассказать нам звуки</vt:lpstr>
      <vt:lpstr>Звуки живой и неживой природы природы</vt:lpstr>
      <vt:lpstr>Водопад  и ручей</vt:lpstr>
      <vt:lpstr>Ветер и дождь</vt:lpstr>
      <vt:lpstr>Голоса птиц и зверей</vt:lpstr>
      <vt:lpstr>Звуки-носители информации</vt:lpstr>
      <vt:lpstr>ЗВУК-СИГНАЛ  </vt:lpstr>
      <vt:lpstr>Звуки-враги</vt:lpstr>
      <vt:lpstr>«ГОВОРЯЩИЕ»  БАРАБАНЫ</vt:lpstr>
      <vt:lpstr>«СЕРДЦЕ» МУЗЫКИ-РИТМ</vt:lpstr>
      <vt:lpstr>«ГОВОРЯЩИЙ» БАРАБАН</vt:lpstr>
      <vt:lpstr>«говорящий» бубен. Музыкальные палочки</vt:lpstr>
      <vt:lpstr>Музыкальные звуки</vt:lpstr>
      <vt:lpstr>Слушаем музыку</vt:lpstr>
      <vt:lpstr>Музыкальные инструменты</vt:lpstr>
      <vt:lpstr>Музыкальный МОЛОТОЧЕК</vt:lpstr>
      <vt:lpstr>ДЕРЕВЯННАЯ КОРОБОЧКА</vt:lpstr>
      <vt:lpstr>НЕЗВУКОВЫСОТНЫЕ ИНСТРУМЕНТЫ</vt:lpstr>
      <vt:lpstr>БАРАБАН БОНГО, ТУРЕЦКИЕ БАРАБАНЫ, ТАМБУРИН</vt:lpstr>
      <vt:lpstr>НЕЗВУКОВЫСОТНЫЕ  ИНСТРУМЕНТЫ</vt:lpstr>
      <vt:lpstr>МИР МУЗЫКАЛЬНЫХ  ИНСТРУМЕНТОВ: КСИЛОФОН, ТОН-БЛОК</vt:lpstr>
      <vt:lpstr>ТОН-БЛОК</vt:lpstr>
      <vt:lpstr>КРУГОВОЙ КСИЛОФОН</vt:lpstr>
      <vt:lpstr>ДЕРЕВЯННАЯ КОРОБОЧКА</vt:lpstr>
      <vt:lpstr>Музыкальный МОЛОТОЧЕК</vt:lpstr>
      <vt:lpstr>Презентация PowerPoint</vt:lpstr>
      <vt:lpstr>НАРОДНЫЕ  ИНСТРУМЕНТЫ</vt:lpstr>
      <vt:lpstr>ОРКЕСТР НАРОДНЫХ ИНСТРУМЕНТОВ </vt:lpstr>
      <vt:lpstr>РУБЕЛЬ</vt:lpstr>
      <vt:lpstr>РУБЕЛЬ</vt:lpstr>
      <vt:lpstr>БУБЕН</vt:lpstr>
      <vt:lpstr>МАРАКАСЫ</vt:lpstr>
      <vt:lpstr>ШЕЙКЕРЫ, МАРАКАСЫ</vt:lpstr>
      <vt:lpstr>Презентация PowerPoint</vt:lpstr>
      <vt:lpstr>Презентация PowerPoint</vt:lpstr>
      <vt:lpstr>БУБЕНЦЫ, МЕДНАЯ ТАРЕЛКА</vt:lpstr>
      <vt:lpstr>МЕДНЫЕ ТАРЕЛКИ</vt:lpstr>
      <vt:lpstr>ТРЕУГОЛЬНИК</vt:lpstr>
      <vt:lpstr>СВИСТУЛЬКА, ФЛЕЙТА</vt:lpstr>
      <vt:lpstr>ФАРФОРОВАЯ  СВИСТУЛЬКА</vt:lpstr>
      <vt:lpstr>МУЗЫКАЛЬНЫЙ ЙОГУРТ</vt:lpstr>
      <vt:lpstr>Звуковысотные инструменты ксилофон</vt:lpstr>
      <vt:lpstr>КСИЛОФОН, КОЛОКОЛЬЧИК</vt:lpstr>
      <vt:lpstr>Презентация PowerPoint</vt:lpstr>
      <vt:lpstr>Презентация PowerPoint</vt:lpstr>
      <vt:lpstr>Презентация PowerPoint</vt:lpstr>
      <vt:lpstr>КОЛОКОЛЬЧИКИ</vt:lpstr>
      <vt:lpstr>Презентация PowerPoint</vt:lpstr>
      <vt:lpstr>ХРУСТАЛЬНЫЕ ЗВУКИ</vt:lpstr>
      <vt:lpstr>Презентация PowerPoint</vt:lpstr>
      <vt:lpstr>Музыкальные инструменты</vt:lpstr>
      <vt:lpstr>Мир инструментов</vt:lpstr>
      <vt:lpstr>Слушаем музыку</vt:lpstr>
      <vt:lpstr>ТЕМАТИЧЕСКОЕ МОДЕЛИРОВАНИЕ (речевое музицирование)</vt:lpstr>
      <vt:lpstr>В моем доме тишина</vt:lpstr>
      <vt:lpstr>Шепот и ШОРОХ</vt:lpstr>
      <vt:lpstr>Дед Мороз</vt:lpstr>
      <vt:lpstr>ПОТЕШКА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ТВОРЧЕСКОГО ВООБРАЖЕНИЯ У ДЕТЕЙ СТАРШЕГО ДОШКОЛЬНОГО ВОЗРАСТА В ПРОЦЕССЕ ВОСПРИЯТИЯ МУЗЫКИ»</dc:title>
  <dc:creator>HP</dc:creator>
  <cp:lastModifiedBy>HP</cp:lastModifiedBy>
  <cp:revision>59</cp:revision>
  <dcterms:created xsi:type="dcterms:W3CDTF">2021-11-30T17:04:47Z</dcterms:created>
  <dcterms:modified xsi:type="dcterms:W3CDTF">2022-04-16T14:27:54Z</dcterms:modified>
</cp:coreProperties>
</file>